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5" r:id="rId2"/>
    <p:sldId id="284" r:id="rId3"/>
    <p:sldId id="302" r:id="rId4"/>
    <p:sldId id="257" r:id="rId5"/>
    <p:sldId id="290" r:id="rId6"/>
    <p:sldId id="286" r:id="rId7"/>
    <p:sldId id="287" r:id="rId8"/>
    <p:sldId id="288" r:id="rId9"/>
    <p:sldId id="258" r:id="rId10"/>
    <p:sldId id="259" r:id="rId11"/>
    <p:sldId id="276" r:id="rId12"/>
    <p:sldId id="275" r:id="rId13"/>
    <p:sldId id="293" r:id="rId14"/>
    <p:sldId id="294" r:id="rId15"/>
    <p:sldId id="260" r:id="rId16"/>
    <p:sldId id="261" r:id="rId17"/>
    <p:sldId id="297" r:id="rId18"/>
    <p:sldId id="303" r:id="rId19"/>
    <p:sldId id="263" r:id="rId20"/>
    <p:sldId id="298" r:id="rId21"/>
    <p:sldId id="304" r:id="rId22"/>
    <p:sldId id="262" r:id="rId23"/>
    <p:sldId id="300" r:id="rId24"/>
    <p:sldId id="292" r:id="rId25"/>
    <p:sldId id="301" r:id="rId26"/>
    <p:sldId id="305" r:id="rId27"/>
    <p:sldId id="265" r:id="rId28"/>
    <p:sldId id="295" r:id="rId29"/>
    <p:sldId id="306" r:id="rId30"/>
    <p:sldId id="266" r:id="rId31"/>
    <p:sldId id="267" r:id="rId32"/>
    <p:sldId id="268" r:id="rId33"/>
    <p:sldId id="296" r:id="rId34"/>
    <p:sldId id="269" r:id="rId35"/>
    <p:sldId id="270" r:id="rId36"/>
    <p:sldId id="271" r:id="rId37"/>
    <p:sldId id="272" r:id="rId38"/>
    <p:sldId id="273" r:id="rId39"/>
    <p:sldId id="274" r:id="rId40"/>
    <p:sldId id="277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883B3-6E17-445E-828F-1D9CCC8F19B0}" v="36" dt="2025-11-23T15:56:17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ZAAGHA, Michael" userId="7818a2dc-dbbb-4a9f-adc2-f1487f9e1ce1" providerId="ADAL" clId="{B9B6882A-39A3-47CE-942C-B29552A2A081}"/>
    <pc:docChg chg="undo custSel addSld modSld">
      <pc:chgData name="MIRZAAGHA, Michael" userId="7818a2dc-dbbb-4a9f-adc2-f1487f9e1ce1" providerId="ADAL" clId="{B9B6882A-39A3-47CE-942C-B29552A2A081}" dt="2025-11-26T21:10:32.193" v="322" actId="14100"/>
      <pc:docMkLst>
        <pc:docMk/>
      </pc:docMkLst>
      <pc:sldChg chg="modTransition">
        <pc:chgData name="MIRZAAGHA, Michael" userId="7818a2dc-dbbb-4a9f-adc2-f1487f9e1ce1" providerId="ADAL" clId="{B9B6882A-39A3-47CE-942C-B29552A2A081}" dt="2025-11-23T15:56:17.313" v="300"/>
        <pc:sldMkLst>
          <pc:docMk/>
          <pc:sldMk cId="1235312741" sldId="257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778089921" sldId="258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696226064" sldId="259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555545081" sldId="260"/>
        </pc:sldMkLst>
      </pc:sldChg>
      <pc:sldChg chg="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51360874" sldId="261"/>
        </pc:sldMkLst>
        <pc:spChg chg="mod">
          <ac:chgData name="MIRZAAGHA, Michael" userId="7818a2dc-dbbb-4a9f-adc2-f1487f9e1ce1" providerId="ADAL" clId="{B9B6882A-39A3-47CE-942C-B29552A2A081}" dt="2025-11-23T13:07:08.077" v="77" actId="113"/>
          <ac:spMkLst>
            <pc:docMk/>
            <pc:sldMk cId="251360874" sldId="261"/>
            <ac:spMk id="3" creationId="{F299A12B-FB0A-E245-77D8-BC2810803BC7}"/>
          </ac:spMkLst>
        </pc:spChg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312992786" sldId="262"/>
        </pc:sldMkLst>
      </pc:sldChg>
      <pc:sldChg chg="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614759908" sldId="263"/>
        </pc:sldMkLst>
        <pc:spChg chg="mod">
          <ac:chgData name="MIRZAAGHA, Michael" userId="7818a2dc-dbbb-4a9f-adc2-f1487f9e1ce1" providerId="ADAL" clId="{B9B6882A-39A3-47CE-942C-B29552A2A081}" dt="2025-11-23T15:06:54.272" v="289" actId="113"/>
          <ac:spMkLst>
            <pc:docMk/>
            <pc:sldMk cId="614759908" sldId="263"/>
            <ac:spMk id="3" creationId="{AB666904-53E2-434E-9592-3B62783CB84E}"/>
          </ac:spMkLst>
        </pc:spChg>
      </pc:sldChg>
      <pc:sldChg chg="modTransition">
        <pc:chgData name="MIRZAAGHA, Michael" userId="7818a2dc-dbbb-4a9f-adc2-f1487f9e1ce1" providerId="ADAL" clId="{B9B6882A-39A3-47CE-942C-B29552A2A081}" dt="2025-11-23T15:56:17.313" v="300"/>
        <pc:sldMkLst>
          <pc:docMk/>
          <pc:sldMk cId="3924838901" sldId="265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624723705" sldId="266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046911099" sldId="267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087558601" sldId="268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201225134" sldId="269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3279387737" sldId="270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392144706" sldId="271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449906762" sldId="272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460077260" sldId="273"/>
        </pc:sldMkLst>
      </pc:sldChg>
      <pc:sldChg chg="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015264270" sldId="274"/>
        </pc:sldMkLst>
        <pc:spChg chg="mod">
          <ac:chgData name="MIRZAAGHA, Michael" userId="7818a2dc-dbbb-4a9f-adc2-f1487f9e1ce1" providerId="ADAL" clId="{B9B6882A-39A3-47CE-942C-B29552A2A081}" dt="2025-11-23T15:29:22.141" v="296" actId="255"/>
          <ac:spMkLst>
            <pc:docMk/>
            <pc:sldMk cId="2015264270" sldId="274"/>
            <ac:spMk id="3" creationId="{901F1C76-DC92-54B4-357B-1AFEEC60872A}"/>
          </ac:spMkLst>
        </pc:spChg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583311232" sldId="275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447718659" sldId="276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3356319497" sldId="277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043375892" sldId="284"/>
        </pc:sldMkLst>
      </pc:sldChg>
      <pc:sldChg chg="modTransition">
        <pc:chgData name="MIRZAAGHA, Michael" userId="7818a2dc-dbbb-4a9f-adc2-f1487f9e1ce1" providerId="ADAL" clId="{B9B6882A-39A3-47CE-942C-B29552A2A081}" dt="2025-11-23T15:56:17.313" v="300"/>
        <pc:sldMkLst>
          <pc:docMk/>
          <pc:sldMk cId="1258775997" sldId="285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012231805" sldId="286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3247921880" sldId="287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376382112" sldId="288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101877654" sldId="290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644491385" sldId="292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914368045" sldId="293"/>
        </pc:sldMkLst>
      </pc:sldChg>
      <pc:sldChg chg="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743519248" sldId="294"/>
        </pc:sldMkLst>
        <pc:spChg chg="mod">
          <ac:chgData name="MIRZAAGHA, Michael" userId="7818a2dc-dbbb-4a9f-adc2-f1487f9e1ce1" providerId="ADAL" clId="{B9B6882A-39A3-47CE-942C-B29552A2A081}" dt="2025-11-23T15:02:21.145" v="288" actId="27636"/>
          <ac:spMkLst>
            <pc:docMk/>
            <pc:sldMk cId="743519248" sldId="294"/>
            <ac:spMk id="3" creationId="{4D042B6C-DBAE-5576-4F85-BCEA0F3912B3}"/>
          </ac:spMkLst>
        </pc:spChg>
      </pc:sldChg>
      <pc:sldChg chg="addSp 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503911527" sldId="295"/>
        </pc:sldMkLst>
        <pc:picChg chg="add del">
          <ac:chgData name="MIRZAAGHA, Michael" userId="7818a2dc-dbbb-4a9f-adc2-f1487f9e1ce1" providerId="ADAL" clId="{B9B6882A-39A3-47CE-942C-B29552A2A081}" dt="2025-11-23T14:15:02.725" v="128" actId="478"/>
          <ac:picMkLst>
            <pc:docMk/>
            <pc:sldMk cId="1503911527" sldId="295"/>
            <ac:picMk id="13314" creationId="{D7979DA9-9EC1-DC3C-9B96-58BE9BD23D0F}"/>
          </ac:picMkLst>
        </pc:picChg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264248280" sldId="296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184992425" sldId="297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3691672726" sldId="298"/>
        </pc:sldMkLst>
      </pc:sldChg>
      <pc:sldChg chg="del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741919637" sldId="300"/>
        </pc:sldMkLst>
      </pc:sldChg>
      <pc:sldChg chg="addSp 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2220635761" sldId="301"/>
        </pc:sldMkLst>
        <pc:spChg chg="mod">
          <ac:chgData name="MIRZAAGHA, Michael" userId="7818a2dc-dbbb-4a9f-adc2-f1487f9e1ce1" providerId="ADAL" clId="{B9B6882A-39A3-47CE-942C-B29552A2A081}" dt="2025-11-23T13:46:12.700" v="109" actId="20577"/>
          <ac:spMkLst>
            <pc:docMk/>
            <pc:sldMk cId="2220635761" sldId="301"/>
            <ac:spMk id="3" creationId="{B0F72263-9CC0-59CC-7650-D15611AFF779}"/>
          </ac:spMkLst>
        </pc:spChg>
      </pc:sldChg>
      <pc:sldChg chg="delSp modSp mod modTransition delAnim">
        <pc:chgData name="MIRZAAGHA, Michael" userId="7818a2dc-dbbb-4a9f-adc2-f1487f9e1ce1" providerId="ADAL" clId="{B9B6882A-39A3-47CE-942C-B29552A2A081}" dt="2025-11-23T15:56:17.313" v="300"/>
        <pc:sldMkLst>
          <pc:docMk/>
          <pc:sldMk cId="1535756531" sldId="302"/>
        </pc:sldMkLst>
        <pc:spChg chg="mod">
          <ac:chgData name="MIRZAAGHA, Michael" userId="7818a2dc-dbbb-4a9f-adc2-f1487f9e1ce1" providerId="ADAL" clId="{B9B6882A-39A3-47CE-942C-B29552A2A081}" dt="2025-11-23T14:47:04.649" v="285" actId="1076"/>
          <ac:spMkLst>
            <pc:docMk/>
            <pc:sldMk cId="1535756531" sldId="302"/>
            <ac:spMk id="4" creationId="{BF8BD45E-3CBD-1F20-73E4-E2846592694A}"/>
          </ac:spMkLst>
        </pc:spChg>
        <pc:spChg chg="mod">
          <ac:chgData name="MIRZAAGHA, Michael" userId="7818a2dc-dbbb-4a9f-adc2-f1487f9e1ce1" providerId="ADAL" clId="{B9B6882A-39A3-47CE-942C-B29552A2A081}" dt="2025-11-23T11:03:27.982" v="32" actId="113"/>
          <ac:spMkLst>
            <pc:docMk/>
            <pc:sldMk cId="1535756531" sldId="302"/>
            <ac:spMk id="5" creationId="{97F6BE77-CDB7-6F2B-4928-3E489C9772E9}"/>
          </ac:spMkLst>
        </pc:spChg>
      </pc:sldChg>
      <pc:sldChg chg="addSp delSp modSp add mod modTransition">
        <pc:chgData name="MIRZAAGHA, Michael" userId="7818a2dc-dbbb-4a9f-adc2-f1487f9e1ce1" providerId="ADAL" clId="{B9B6882A-39A3-47CE-942C-B29552A2A081}" dt="2025-11-23T15:56:17.313" v="300"/>
        <pc:sldMkLst>
          <pc:docMk/>
          <pc:sldMk cId="634802261" sldId="303"/>
        </pc:sldMkLst>
        <pc:spChg chg="mod">
          <ac:chgData name="MIRZAAGHA, Michael" userId="7818a2dc-dbbb-4a9f-adc2-f1487f9e1ce1" providerId="ADAL" clId="{B9B6882A-39A3-47CE-942C-B29552A2A081}" dt="2025-11-23T13:06:08.101" v="76" actId="14100"/>
          <ac:spMkLst>
            <pc:docMk/>
            <pc:sldMk cId="634802261" sldId="303"/>
            <ac:spMk id="2" creationId="{AB0ED228-D976-1BFE-EA69-D47A4269ACD3}"/>
          </ac:spMkLst>
        </pc:spChg>
        <pc:picChg chg="add mod">
          <ac:chgData name="MIRZAAGHA, Michael" userId="7818a2dc-dbbb-4a9f-adc2-f1487f9e1ce1" providerId="ADAL" clId="{B9B6882A-39A3-47CE-942C-B29552A2A081}" dt="2025-11-23T13:05:06.548" v="39" actId="1076"/>
          <ac:picMkLst>
            <pc:docMk/>
            <pc:sldMk cId="634802261" sldId="303"/>
            <ac:picMk id="5" creationId="{6E9B086C-16DD-7F5B-1E06-CBB5E910C58B}"/>
          </ac:picMkLst>
        </pc:picChg>
        <pc:picChg chg="add mod">
          <ac:chgData name="MIRZAAGHA, Michael" userId="7818a2dc-dbbb-4a9f-adc2-f1487f9e1ce1" providerId="ADAL" clId="{B9B6882A-39A3-47CE-942C-B29552A2A081}" dt="2025-11-23T13:05:55.052" v="41" actId="1076"/>
          <ac:picMkLst>
            <pc:docMk/>
            <pc:sldMk cId="634802261" sldId="303"/>
            <ac:picMk id="8" creationId="{CC8CA60F-E706-0530-A919-3DC80CD5D80D}"/>
          </ac:picMkLst>
        </pc:picChg>
      </pc:sldChg>
      <pc:sldChg chg="addSp delSp modSp add mod modTransition">
        <pc:chgData name="MIRZAAGHA, Michael" userId="7818a2dc-dbbb-4a9f-adc2-f1487f9e1ce1" providerId="ADAL" clId="{B9B6882A-39A3-47CE-942C-B29552A2A081}" dt="2025-11-26T21:10:32.193" v="322" actId="14100"/>
        <pc:sldMkLst>
          <pc:docMk/>
          <pc:sldMk cId="164857159" sldId="304"/>
        </pc:sldMkLst>
        <pc:picChg chg="add mod">
          <ac:chgData name="MIRZAAGHA, Michael" userId="7818a2dc-dbbb-4a9f-adc2-f1487f9e1ce1" providerId="ADAL" clId="{B9B6882A-39A3-47CE-942C-B29552A2A081}" dt="2025-11-23T13:36:42.691" v="82" actId="1076"/>
          <ac:picMkLst>
            <pc:docMk/>
            <pc:sldMk cId="164857159" sldId="304"/>
            <ac:picMk id="5" creationId="{2A0F4082-EAC5-8111-FE3C-3DEB0DA393D3}"/>
          </ac:picMkLst>
        </pc:picChg>
        <pc:picChg chg="add mod">
          <ac:chgData name="MIRZAAGHA, Michael" userId="7818a2dc-dbbb-4a9f-adc2-f1487f9e1ce1" providerId="ADAL" clId="{B9B6882A-39A3-47CE-942C-B29552A2A081}" dt="2025-11-26T21:10:32.193" v="322" actId="14100"/>
          <ac:picMkLst>
            <pc:docMk/>
            <pc:sldMk cId="164857159" sldId="304"/>
            <ac:picMk id="7" creationId="{CA29E09D-2C49-2410-A638-7B56B8225CA7}"/>
          </ac:picMkLst>
        </pc:picChg>
        <pc:picChg chg="add mod">
          <ac:chgData name="MIRZAAGHA, Michael" userId="7818a2dc-dbbb-4a9f-adc2-f1487f9e1ce1" providerId="ADAL" clId="{B9B6882A-39A3-47CE-942C-B29552A2A081}" dt="2025-11-26T21:10:29.696" v="321" actId="14100"/>
          <ac:picMkLst>
            <pc:docMk/>
            <pc:sldMk cId="164857159" sldId="304"/>
            <ac:picMk id="9" creationId="{2DE24CC9-1D4E-3D9F-96D8-0817C1EC9368}"/>
          </ac:picMkLst>
        </pc:picChg>
      </pc:sldChg>
      <pc:sldChg chg="addSp delSp modSp add mod modTransition">
        <pc:chgData name="MIRZAAGHA, Michael" userId="7818a2dc-dbbb-4a9f-adc2-f1487f9e1ce1" providerId="ADAL" clId="{B9B6882A-39A3-47CE-942C-B29552A2A081}" dt="2025-11-23T15:56:17.313" v="300"/>
        <pc:sldMkLst>
          <pc:docMk/>
          <pc:sldMk cId="2964668610" sldId="305"/>
        </pc:sldMkLst>
        <pc:picChg chg="add mod">
          <ac:chgData name="MIRZAAGHA, Michael" userId="7818a2dc-dbbb-4a9f-adc2-f1487f9e1ce1" providerId="ADAL" clId="{B9B6882A-39A3-47CE-942C-B29552A2A081}" dt="2025-11-23T14:07:05.548" v="116" actId="1076"/>
          <ac:picMkLst>
            <pc:docMk/>
            <pc:sldMk cId="2964668610" sldId="305"/>
            <ac:picMk id="7" creationId="{49D3B506-FAC7-D5F1-1EBC-F261F6818BA8}"/>
          </ac:picMkLst>
        </pc:picChg>
        <pc:picChg chg="add mod">
          <ac:chgData name="MIRZAAGHA, Michael" userId="7818a2dc-dbbb-4a9f-adc2-f1487f9e1ce1" providerId="ADAL" clId="{B9B6882A-39A3-47CE-942C-B29552A2A081}" dt="2025-11-23T14:07:30.585" v="118" actId="1076"/>
          <ac:picMkLst>
            <pc:docMk/>
            <pc:sldMk cId="2964668610" sldId="305"/>
            <ac:picMk id="9" creationId="{7F7F065A-7F6D-A87B-DBEC-CE469B533785}"/>
          </ac:picMkLst>
        </pc:picChg>
      </pc:sldChg>
      <pc:sldChg chg="addSp delSp modSp add mod modTransition">
        <pc:chgData name="MIRZAAGHA, Michael" userId="7818a2dc-dbbb-4a9f-adc2-f1487f9e1ce1" providerId="ADAL" clId="{B9B6882A-39A3-47CE-942C-B29552A2A081}" dt="2025-11-23T15:56:17.313" v="300"/>
        <pc:sldMkLst>
          <pc:docMk/>
          <pc:sldMk cId="3361352598" sldId="306"/>
        </pc:sldMkLst>
        <pc:spChg chg="add mod">
          <ac:chgData name="MIRZAAGHA, Michael" userId="7818a2dc-dbbb-4a9f-adc2-f1487f9e1ce1" providerId="ADAL" clId="{B9B6882A-39A3-47CE-942C-B29552A2A081}" dt="2025-11-23T14:19:05.040" v="283" actId="113"/>
          <ac:spMkLst>
            <pc:docMk/>
            <pc:sldMk cId="3361352598" sldId="306"/>
            <ac:spMk id="7" creationId="{2DA7FB34-4489-6ECA-403F-93B56D727E4E}"/>
          </ac:spMkLst>
        </pc:spChg>
        <pc:picChg chg="add mod">
          <ac:chgData name="MIRZAAGHA, Michael" userId="7818a2dc-dbbb-4a9f-adc2-f1487f9e1ce1" providerId="ADAL" clId="{B9B6882A-39A3-47CE-942C-B29552A2A081}" dt="2025-11-23T14:18:03.805" v="220" actId="1076"/>
          <ac:picMkLst>
            <pc:docMk/>
            <pc:sldMk cId="3361352598" sldId="306"/>
            <ac:picMk id="2050" creationId="{7F17884E-B6C8-9831-B725-A1C4702478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276F5-8784-4455-BE5C-75432BE5FE80}" type="datetimeFigureOut">
              <a:rPr lang="it-IT" smtClean="0"/>
              <a:t>26/11/2025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F9B5B-7D89-483C-B4D7-A36A24A1040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93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C161-01C8-951D-F71C-EAD7868BD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A8763-05B1-51A7-90AA-82ED6DCC0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8B8D5-ABC3-EE46-A169-D7B5D9EB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B5C94-74C7-454C-A892-C9B60E6F458D}" type="datetime1">
              <a:rPr lang="it-IT" smtClean="0"/>
              <a:t>26/11/2025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5110A-CB7F-6B47-C5CA-7669679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5B2B-95B1-FB47-D7E3-E50C5D37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0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90D0-3EB6-7BEF-A426-63549680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0FB89-1CD8-344D-41EA-4CEB2204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ACFD0-4FB3-DF8B-4F34-0362BD3F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BF47-525F-4521-BD90-DEB70A1B9BB9}" type="datetime1">
              <a:rPr lang="it-IT" smtClean="0"/>
              <a:t>26/11/2025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5D0FD-EBDD-78DB-CA6E-C934AAC1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E3D5-22B8-81F4-BBD4-EB2FC50C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892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F5BD0-F37E-1295-AEB5-C88BD6B90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A7B9C-7288-4265-8A34-499DC49DB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69C64-7E4F-CEE6-7F7F-6906BFCE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2C0B-21CC-48E4-87DC-903F205219B1}" type="datetime1">
              <a:rPr lang="it-IT" smtClean="0"/>
              <a:t>26/11/2025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A62F8-846F-8049-0EAD-FAC6DF3A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FF707-195A-265C-7A67-8B963042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80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2AD2-7E5E-12A7-8AB0-E5299D93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DA6D0-1F10-AF30-8F96-50637B6D7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C6215-BE83-9F7F-AECD-43F5F452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E039-FA71-41BE-9A7F-60D0CE76BB2B}" type="datetime1">
              <a:rPr lang="it-IT" smtClean="0"/>
              <a:t>26/11/2025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FD58C-B27A-0663-043F-DA4E5BC2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97991-E8B5-2B48-9816-2ABA91FA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16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A17E-C0F6-73FD-8A3B-2996AEDE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520EB-FAFB-06A1-AB8F-00C37451D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9D19A-7C1C-F4AF-16AC-A5F1D227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9A47-046A-4272-B806-754D48A6AE21}" type="datetime1">
              <a:rPr lang="it-IT" smtClean="0"/>
              <a:t>26/11/2025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9913C-1B23-4E59-A087-CE90FA44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9F22A-68BA-13FB-E30D-41F98332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7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D8B7-A9E8-5005-A8F5-9B729EAC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DF20-FB87-217F-B9C6-A8D69EB88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666B2-9A41-A39F-DEB1-E524EFE82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C2DD5-07CE-EC92-FB78-84317FAD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F83C9-72DE-402F-9958-9A2D81580C60}" type="datetime1">
              <a:rPr lang="it-IT" smtClean="0"/>
              <a:t>26/11/2025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35736-C430-F261-A2F0-1F8ED09C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5CF23-27EE-AFBB-4732-AAF2F8AE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53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6053-D4E8-A3EF-688D-BC598C342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98F57-DF70-F920-AE62-6227921B3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877E1-20F1-4A0F-F15E-3AE4549F0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2590F-80F2-7305-14AC-D47BC686A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F65D1-453F-F822-C4E5-C61864130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C18B1-92AC-55EB-A96D-97292500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A5F0-FA8D-4A4C-B322-C65EE871B1AD}" type="datetime1">
              <a:rPr lang="it-IT" smtClean="0"/>
              <a:t>26/11/2025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E26F7-0C1D-FCFD-F5F4-19587596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8A640-DE7E-312D-4C3C-35FCF134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4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2552-EB0A-490F-A22E-8C8B5BA1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92595-9E62-69BE-D14B-7B0338E6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B92B-B07D-4373-9072-75EBE2B799AA}" type="datetime1">
              <a:rPr lang="it-IT" smtClean="0"/>
              <a:t>26/11/2025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6CFCD-2233-6887-E111-DA9CA8E8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147E-D0ED-1FA7-7DE7-4C6635E4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92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CB022-278C-8E21-9D89-8E750786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C3CD-1973-4773-A746-655550C995B5}" type="datetime1">
              <a:rPr lang="it-IT" smtClean="0"/>
              <a:t>26/11/2025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75A75-BB75-73C5-2E94-A8B1F7B9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ACD20-6FA8-DC32-0624-C8969562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4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46C8-908F-5FA2-752D-9F9C697D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ADBD-C75A-3A97-1269-D1710DE5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3AA62-FB2E-9134-874E-DD7F171C6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B6F67-BE07-D0C8-DCA1-49C7CD07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FDC0-247A-4994-A2E2-55A3C3DF61E7}" type="datetime1">
              <a:rPr lang="it-IT" smtClean="0"/>
              <a:t>26/11/2025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4BC8F-F157-A30F-2F60-7127AD0F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4AF75-E152-1A79-6904-966F62F2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42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7C35-6403-58FD-AFA3-871599BB3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2E3C4-D5B9-EAA6-DF76-77364F6C9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C4817-A328-5E5D-C6AF-375D4A9FE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14884-BEA1-3E86-2C90-33D06594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C2E2-7E6C-4ACA-B011-48732174DDE2}" type="datetime1">
              <a:rPr lang="it-IT" smtClean="0"/>
              <a:t>26/11/2025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8322-748B-30C7-B016-FB35363D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200D9-6CE5-906F-9DA0-28B9EEA3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52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8A7E5-6B63-AB7B-4F3B-2C82DCBC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A168C-291B-7A2D-13AE-8EFAFC47F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F07DF-E54E-918B-9D63-707CC262D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A5FCE2-089E-47C0-B77C-73B806C6C61B}" type="datetime1">
              <a:rPr lang="it-IT" smtClean="0"/>
              <a:t>26/11/2025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9BD26-9D1C-8D75-E236-BC111D081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1AD5-4484-D185-79D1-F1D4183DA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5E989-07E8-40F9-93F8-8D00D976D7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072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21B1-0699-E688-C783-A03A2B008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8F624-D70D-81AD-B32B-2C960C5D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3" t="3672" r="1519" b="2817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8F5F5-CCEA-011A-483A-3483E732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775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91C5-FB30-A8BA-DF04-19311C82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 Chiave delle Immagini Digitali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E90CE-D3FB-ED2B-770E-A6726C32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Dimensione</a:t>
            </a:r>
            <a:r>
              <a:rPr lang="it-IT" dirty="0"/>
              <a:t>: numero di pixel in larghezza × altezza (es. 1920×1080 pixel).</a:t>
            </a:r>
          </a:p>
          <a:p>
            <a:r>
              <a:rPr lang="it-IT" b="1" dirty="0"/>
              <a:t>Profondità di colore</a:t>
            </a:r>
            <a:r>
              <a:rPr lang="it-IT" dirty="0"/>
              <a:t>: numero di bit usati per rappresentare il colore di ciascun pixel </a:t>
            </a:r>
          </a:p>
          <a:p>
            <a:r>
              <a:rPr lang="it-IT" dirty="0"/>
              <a:t>La </a:t>
            </a:r>
            <a:r>
              <a:rPr lang="it-IT" b="1" dirty="0"/>
              <a:t>risoluzione</a:t>
            </a:r>
            <a:r>
              <a:rPr lang="it-IT" dirty="0"/>
              <a:t> indica la densità di pixel che compongono l’immagine, più alta è la risoluzione, più dettagli può contenere l’immagine.</a:t>
            </a:r>
          </a:p>
          <a:p>
            <a:r>
              <a:rPr lang="it-IT" dirty="0"/>
              <a:t>Le </a:t>
            </a:r>
            <a:r>
              <a:rPr lang="it-IT" b="1" dirty="0"/>
              <a:t>operazioni di elaborazione </a:t>
            </a:r>
            <a:r>
              <a:rPr lang="it-IT" dirty="0"/>
              <a:t>(filtri, convoluzioni, trasformazioni) sono eseguite su queste matrici.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C953C-22C1-1357-A346-55F3BFD0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22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9F7-3D33-C3E1-0A8E-A70A2100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Fondamenti dei Video Digitali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06FB-CA65-BD42-B842-BC3D7D24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</a:t>
            </a:r>
            <a:r>
              <a:rPr lang="it-IT" b="1" dirty="0"/>
              <a:t>frame rate </a:t>
            </a:r>
            <a:r>
              <a:rPr lang="it-IT" dirty="0"/>
              <a:t>indica quanti fotogrammi vengono mostrati ogni secondo in un video. È fondamentale per la fluidità del movimento. Si misura in </a:t>
            </a:r>
            <a:r>
              <a:rPr lang="it-IT" b="1" dirty="0"/>
              <a:t>fps</a:t>
            </a:r>
            <a:r>
              <a:rPr lang="it-IT" dirty="0"/>
              <a:t> = </a:t>
            </a:r>
            <a:r>
              <a:rPr lang="it-IT" i="1" dirty="0"/>
              <a:t>frames per second</a:t>
            </a:r>
            <a:endParaRPr lang="it-IT" dirty="0"/>
          </a:p>
          <a:p>
            <a:r>
              <a:rPr lang="it-IT" dirty="0"/>
              <a:t>Il </a:t>
            </a:r>
            <a:r>
              <a:rPr lang="it-IT" b="1" dirty="0"/>
              <a:t>bit rate </a:t>
            </a:r>
            <a:r>
              <a:rPr lang="it-IT" dirty="0"/>
              <a:t>è la quantità di dati usata per rappresentare un secondo di video o audio. Si misura in </a:t>
            </a:r>
            <a:r>
              <a:rPr lang="it-IT" b="1" dirty="0"/>
              <a:t>kilobit o megabit al secondo (kbps o Mbps)</a:t>
            </a:r>
            <a:r>
              <a:rPr lang="it-IT" dirty="0"/>
              <a:t>. </a:t>
            </a:r>
          </a:p>
          <a:p>
            <a:r>
              <a:rPr lang="it-IT" dirty="0"/>
              <a:t>La</a:t>
            </a:r>
            <a:r>
              <a:rPr lang="it-IT" b="1" dirty="0"/>
              <a:t> compressione </a:t>
            </a:r>
            <a:r>
              <a:rPr lang="it-IT" dirty="0"/>
              <a:t>riduce la dimensione del file. Può essere:</a:t>
            </a:r>
          </a:p>
          <a:p>
            <a:pPr lvl="1"/>
            <a:r>
              <a:rPr lang="it-IT" b="1" dirty="0"/>
              <a:t>Lossless</a:t>
            </a:r>
            <a:r>
              <a:rPr lang="it-IT" dirty="0"/>
              <a:t>: nessuna perdita di qualità (es. PNG).</a:t>
            </a:r>
          </a:p>
          <a:p>
            <a:pPr lvl="1"/>
            <a:r>
              <a:rPr lang="it-IT" b="1" dirty="0"/>
              <a:t>Lossy</a:t>
            </a:r>
            <a:r>
              <a:rPr lang="it-IT" dirty="0"/>
              <a:t>: perdita di dati per ridurre lo spazio (es. JPEG, video MP4)</a:t>
            </a:r>
          </a:p>
          <a:p>
            <a:pPr lvl="1"/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3BAA0-49B2-BC2C-BC7C-D4954480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71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7E9-7970-8281-B082-E9CDA553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it-IT" sz="3600" dirty="0"/>
              <a:t>Il formato (es. JPG, PNG, GIF, BMP) determina </a:t>
            </a:r>
            <a:r>
              <a:rPr lang="it-IT" sz="3600" b="1" dirty="0"/>
              <a:t>come</a:t>
            </a:r>
            <a:r>
              <a:rPr lang="it-IT" sz="3600" dirty="0"/>
              <a:t> i dati sono organizzati e compressi: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EB1B-1096-2DF7-A67F-D80E766A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1924" cy="4351338"/>
          </a:xfrm>
        </p:spPr>
        <p:txBody>
          <a:bodyPr>
            <a:normAutofit lnSpcReduction="10000"/>
          </a:bodyPr>
          <a:lstStyle/>
          <a:p>
            <a:r>
              <a:rPr lang="it-IT" b="1" dirty="0"/>
              <a:t>JPEG</a:t>
            </a:r>
            <a:r>
              <a:rPr lang="it-IT" dirty="0"/>
              <a:t>: perfetto per foto, leggero ma con perdita di qualità.</a:t>
            </a:r>
          </a:p>
          <a:p>
            <a:r>
              <a:rPr lang="it-IT" b="1" dirty="0"/>
              <a:t>PNG</a:t>
            </a:r>
            <a:r>
              <a:rPr lang="it-IT" dirty="0"/>
              <a:t>: ideale per grafica e trasparenze, qualità alta.</a:t>
            </a:r>
          </a:p>
          <a:p>
            <a:r>
              <a:rPr lang="it-IT" b="1" dirty="0"/>
              <a:t>GIF</a:t>
            </a:r>
            <a:r>
              <a:rPr lang="it-IT" dirty="0"/>
              <a:t>: ottimo per animazioni semplici, ma limitato nei colori.</a:t>
            </a:r>
          </a:p>
          <a:p>
            <a:r>
              <a:rPr lang="it-IT" b="1" dirty="0"/>
              <a:t>BMP</a:t>
            </a:r>
            <a:r>
              <a:rPr lang="it-IT" dirty="0"/>
              <a:t>: Formato non compresso → qualità massima.</a:t>
            </a:r>
          </a:p>
        </p:txBody>
      </p:sp>
      <p:pic>
        <p:nvPicPr>
          <p:cNvPr id="7174" name="Picture 6" descr="File Icon, Archive Sign, File Symbol, Document Symbol, Digital  Representation PNG">
            <a:extLst>
              <a:ext uri="{FF2B5EF4-FFF2-40B4-BE49-F238E27FC236}">
                <a16:creationId xmlns:a16="http://schemas.microsoft.com/office/drawing/2014/main" id="{992E5A35-A6B8-B23F-E8DD-80CA6EEF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477" y="2174198"/>
            <a:ext cx="3341452" cy="334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9C90E-DB28-AB7E-F8B3-C1A1846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31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457E-84EE-76B4-1304-FA4F8A62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EBDA5-7D3C-018E-1AC6-13BAD5550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32"/>
            <a:ext cx="8902700" cy="6584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Cos'è il </a:t>
            </a:r>
            <a:r>
              <a:rPr lang="it-IT" b="1" dirty="0" err="1"/>
              <a:t>Pre</a:t>
            </a:r>
            <a:r>
              <a:rPr lang="it-IT" b="1" dirty="0"/>
              <a:t>-processing?</a:t>
            </a:r>
          </a:p>
          <a:p>
            <a:pPr marL="0" indent="0">
              <a:buNone/>
            </a:pPr>
            <a:r>
              <a:rPr lang="it-IT" sz="2400" dirty="0"/>
              <a:t>Il </a:t>
            </a:r>
            <a:r>
              <a:rPr lang="it-IT" sz="2400" dirty="0" err="1"/>
              <a:t>pre</a:t>
            </a:r>
            <a:r>
              <a:rPr lang="it-IT" sz="2400" dirty="0"/>
              <a:t>-processing consiste in una serie di </a:t>
            </a:r>
            <a:r>
              <a:rPr lang="it-IT" sz="2400" b="1" dirty="0"/>
              <a:t>trasformazioni e pulizie</a:t>
            </a:r>
            <a:r>
              <a:rPr lang="it-IT" sz="2400" dirty="0"/>
              <a:t> applicate alle immagini prima che vengano analizzate da un algoritmo. L’obiettivo è </a:t>
            </a:r>
            <a:r>
              <a:rPr lang="it-IT" sz="2400" b="1" dirty="0"/>
              <a:t>standardizzare</a:t>
            </a:r>
            <a:r>
              <a:rPr lang="it-IT" sz="2400" dirty="0"/>
              <a:t>, </a:t>
            </a:r>
            <a:r>
              <a:rPr lang="it-IT" sz="2400" b="1" dirty="0"/>
              <a:t>semplificare</a:t>
            </a:r>
            <a:r>
              <a:rPr lang="it-IT" sz="2400" dirty="0"/>
              <a:t> e </a:t>
            </a:r>
            <a:r>
              <a:rPr lang="it-IT" sz="2400" b="1" dirty="0"/>
              <a:t>migliorare</a:t>
            </a:r>
            <a:r>
              <a:rPr lang="it-IT" sz="2400" dirty="0"/>
              <a:t> la qualità dei dati visivi.</a:t>
            </a:r>
          </a:p>
          <a:p>
            <a:pPr marL="0" indent="0">
              <a:buNone/>
            </a:pPr>
            <a:r>
              <a:rPr lang="it-IT" b="1" dirty="0"/>
              <a:t>1. Ridimensionamento e normalizzazione</a:t>
            </a:r>
          </a:p>
          <a:p>
            <a:pPr lvl="1"/>
            <a:r>
              <a:rPr lang="it-IT" b="1" dirty="0"/>
              <a:t>Ridimensionamento</a:t>
            </a:r>
            <a:r>
              <a:rPr lang="it-IT" dirty="0"/>
              <a:t>: tutte le immagini vengono portate alla stessa dimensione (es. 224×224 px) per essere compatibili con i modelli.</a:t>
            </a:r>
          </a:p>
          <a:p>
            <a:pPr lvl="1"/>
            <a:r>
              <a:rPr lang="it-IT" b="1" dirty="0"/>
              <a:t>Normalizzazione</a:t>
            </a:r>
            <a:r>
              <a:rPr lang="it-IT" dirty="0"/>
              <a:t>: i valori dei pixel vengono scalati (es. da 0–255 a 0–1) per facilitare il calcolo e migliorare la convergenza nei modelli.</a:t>
            </a:r>
          </a:p>
          <a:p>
            <a:pPr marL="0" indent="0">
              <a:buNone/>
            </a:pPr>
            <a:r>
              <a:rPr lang="it-IT" b="1" dirty="0"/>
              <a:t>2. Conversione in scala di grigi</a:t>
            </a:r>
          </a:p>
          <a:p>
            <a:pPr lvl="1"/>
            <a:r>
              <a:rPr lang="it-IT" dirty="0"/>
              <a:t>Riduce la complessità dell’immagine eliminando l’informazione cromatica.</a:t>
            </a:r>
          </a:p>
          <a:p>
            <a:pPr lvl="1"/>
            <a:r>
              <a:rPr lang="it-IT" dirty="0"/>
              <a:t>Utile per algoritmi che non necessitano del colore (es.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).</a:t>
            </a:r>
          </a:p>
          <a:p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34795-C3FD-130D-7184-581EF3A1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36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F17D6-28C7-0EB7-C230-4931C9395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42B6C-DBAE-5576-4F85-BCEA0F39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273132"/>
            <a:ext cx="11163300" cy="6584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3. Equalizzazione dell’istogramma</a:t>
            </a:r>
          </a:p>
          <a:p>
            <a:pPr lvl="1"/>
            <a:r>
              <a:rPr lang="it-IT" dirty="0"/>
              <a:t>Migliora il contrasto dell’immagine distribuendo meglio i livelli di intensità.</a:t>
            </a:r>
          </a:p>
          <a:p>
            <a:pPr lvl="1"/>
            <a:r>
              <a:rPr lang="it-IT" dirty="0"/>
              <a:t>Utile in immagini scure o sovraesposte.</a:t>
            </a:r>
          </a:p>
          <a:p>
            <a:pPr marL="0" indent="0">
              <a:buNone/>
            </a:pPr>
            <a:r>
              <a:rPr lang="it-IT" b="1" dirty="0"/>
              <a:t>4. Rimozione del rumore</a:t>
            </a:r>
          </a:p>
          <a:p>
            <a:pPr lvl="1"/>
            <a:r>
              <a:rPr lang="it-IT" dirty="0"/>
              <a:t>Applicazione di filtri (media, mediano, gaussiano, bilaterale) per eliminare disturbi visivi.</a:t>
            </a:r>
          </a:p>
          <a:p>
            <a:pPr lvl="1"/>
            <a:r>
              <a:rPr lang="it-IT" dirty="0"/>
              <a:t>Essenziale per evitare falsi rilevamenti nei passi successivi.</a:t>
            </a:r>
          </a:p>
          <a:p>
            <a:pPr marL="0" indent="0">
              <a:buNone/>
            </a:pPr>
            <a:r>
              <a:rPr lang="it-IT" b="1" dirty="0"/>
              <a:t>5. </a:t>
            </a:r>
            <a:r>
              <a:rPr lang="it-IT" b="1" dirty="0" err="1"/>
              <a:t>Smoothing</a:t>
            </a:r>
            <a:r>
              <a:rPr lang="it-IT" b="1" dirty="0"/>
              <a:t> e </a:t>
            </a:r>
            <a:r>
              <a:rPr lang="it-IT" b="1" dirty="0" err="1"/>
              <a:t>sharpening</a:t>
            </a:r>
            <a:endParaRPr lang="it-IT" b="1" dirty="0"/>
          </a:p>
          <a:p>
            <a:pPr lvl="1"/>
            <a:r>
              <a:rPr lang="it-IT" b="1" dirty="0" err="1"/>
              <a:t>Smoothing</a:t>
            </a:r>
            <a:r>
              <a:rPr lang="it-IT" dirty="0"/>
              <a:t>: ammorbidisce l’immagine, utile per ridurre dettagli irrilevanti.</a:t>
            </a:r>
          </a:p>
          <a:p>
            <a:pPr lvl="1"/>
            <a:r>
              <a:rPr lang="it-IT" b="1" dirty="0" err="1"/>
              <a:t>Sharpening</a:t>
            </a:r>
            <a:r>
              <a:rPr lang="it-IT" dirty="0"/>
              <a:t>: evidenzia i bordi e i dettagli, utile per migliorare la definizione.</a:t>
            </a:r>
          </a:p>
          <a:p>
            <a:pPr marL="0" indent="0">
              <a:buNone/>
            </a:pPr>
            <a:r>
              <a:rPr lang="it-IT" b="1" dirty="0"/>
              <a:t>6. Mascheramento e </a:t>
            </a:r>
            <a:r>
              <a:rPr lang="it-IT" b="1" dirty="0" err="1"/>
              <a:t>cropping</a:t>
            </a:r>
            <a:endParaRPr lang="it-IT" b="1" dirty="0"/>
          </a:p>
          <a:p>
            <a:pPr lvl="1"/>
            <a:r>
              <a:rPr lang="it-IT" dirty="0"/>
              <a:t>Selezione di regioni di interesse (ROI) per concentrarsi su parti rilevanti dell’immagine.</a:t>
            </a:r>
          </a:p>
          <a:p>
            <a:pPr lvl="1"/>
            <a:r>
              <a:rPr lang="it-IT" dirty="0"/>
              <a:t>Riduce il rumore e migliora l’efficienza computazionale.</a:t>
            </a:r>
          </a:p>
          <a:p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2782A-6F48-95A8-FB35-689FA654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51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8E4D-8B34-7DDE-F504-C0EA6E6D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69862"/>
            <a:ext cx="10515600" cy="1325563"/>
          </a:xfrm>
        </p:spPr>
        <p:txBody>
          <a:bodyPr/>
          <a:lstStyle/>
          <a:p>
            <a:r>
              <a:rPr lang="it-IT" dirty="0"/>
              <a:t>Edge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AD22-0945-B8C7-F97F-D7EE65ED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95425"/>
            <a:ext cx="62611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 err="1"/>
              <a:t>L’</a:t>
            </a:r>
            <a:r>
              <a:rPr lang="it-IT" b="1" dirty="0" err="1"/>
              <a:t>edge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dirty="0"/>
              <a:t> (rilevamento dei contorni) identifica i </a:t>
            </a:r>
            <a:r>
              <a:rPr lang="it-IT" b="1" dirty="0"/>
              <a:t>bordi</a:t>
            </a:r>
            <a:r>
              <a:rPr lang="it-IT" dirty="0"/>
              <a:t> o le </a:t>
            </a:r>
            <a:r>
              <a:rPr lang="it-IT" b="1" dirty="0"/>
              <a:t>discontinuità</a:t>
            </a:r>
            <a:r>
              <a:rPr lang="it-IT" dirty="0"/>
              <a:t> in un'immagine, cioè i punti in cui cambia bruscamente l’intensità dei pixel. Questi bordi spesso corrispondono ai contorni degli oggetti presenti nell’immagine.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Perché è importante?</a:t>
            </a:r>
          </a:p>
          <a:p>
            <a:r>
              <a:rPr lang="it-IT" dirty="0"/>
              <a:t>Riduce la quantità di dati da elaborare</a:t>
            </a:r>
          </a:p>
          <a:p>
            <a:r>
              <a:rPr lang="it-IT" dirty="0"/>
              <a:t>Evidenzia le strutture principali dell’immagine</a:t>
            </a:r>
          </a:p>
          <a:p>
            <a:r>
              <a:rPr lang="it-IT" dirty="0"/>
              <a:t>È il primo passo per operazioni come segmentazione, riconoscimento oggetti, tracciamento</a:t>
            </a:r>
          </a:p>
          <a:p>
            <a:endParaRPr lang="it-IT" dirty="0"/>
          </a:p>
        </p:txBody>
      </p:sp>
      <p:pic>
        <p:nvPicPr>
          <p:cNvPr id="9218" name="Picture 2" descr="Shop for Use Caution Sign | Best of Signs">
            <a:extLst>
              <a:ext uri="{FF2B5EF4-FFF2-40B4-BE49-F238E27FC236}">
                <a16:creationId xmlns:a16="http://schemas.microsoft.com/office/drawing/2014/main" id="{1132C4EB-AB81-0CBD-BEC1-59AE360AC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0" t="27732" r="19308" b="25045"/>
          <a:stretch>
            <a:fillRect/>
          </a:stretch>
        </p:blipFill>
        <p:spPr bwMode="auto">
          <a:xfrm>
            <a:off x="7378700" y="2382044"/>
            <a:ext cx="4635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68BED-C789-CE03-EC8C-9E6584F1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54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436C-46BA-F80F-E934-938003B0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86800" cy="985487"/>
          </a:xfrm>
        </p:spPr>
        <p:txBody>
          <a:bodyPr/>
          <a:lstStyle/>
          <a:p>
            <a:r>
              <a:rPr lang="it-IT" b="1" dirty="0"/>
              <a:t>Algoritmo di </a:t>
            </a:r>
            <a:r>
              <a:rPr lang="it-IT" b="1" dirty="0" err="1"/>
              <a:t>Sobel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A12B-FB0A-E245-77D8-BC281080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612"/>
            <a:ext cx="10515600" cy="44405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dirty="0"/>
              <a:t>Identificare </a:t>
            </a:r>
            <a:r>
              <a:rPr lang="it-IT" b="1" dirty="0"/>
              <a:t>i cambiamenti di intensità nei pixel</a:t>
            </a:r>
            <a:r>
              <a:rPr lang="it-IT" dirty="0"/>
              <a:t>, che corrispondono ai bordi degli oggetti. Lo fa calcolando la derivata spaziale dell’immagine in direzione orizzontale e verticale. </a:t>
            </a:r>
            <a:r>
              <a:rPr lang="it-IT" b="1" dirty="0"/>
              <a:t>Il </a:t>
            </a:r>
            <a:r>
              <a:rPr lang="it-IT" b="1" dirty="0" err="1"/>
              <a:t>Sobel</a:t>
            </a:r>
            <a:r>
              <a:rPr lang="it-IT" b="1" dirty="0"/>
              <a:t> usa operatori </a:t>
            </a:r>
            <a:r>
              <a:rPr lang="it-IT" b="1" dirty="0" err="1"/>
              <a:t>convoluzionali</a:t>
            </a:r>
            <a:r>
              <a:rPr lang="it-IT" b="1" dirty="0"/>
              <a:t> (kernel) per approssimare la derivata prima dell’immagine</a:t>
            </a:r>
            <a:r>
              <a:rPr lang="it-IT" dirty="0"/>
              <a:t>. In pratica, </a:t>
            </a:r>
            <a:r>
              <a:rPr lang="it-IT" b="1" dirty="0"/>
              <a:t>misura quanto cambia l’intensità dei pixel in una certa direzione. </a:t>
            </a:r>
          </a:p>
          <a:p>
            <a:pPr marL="0" indent="0">
              <a:buNone/>
            </a:pPr>
            <a:r>
              <a:rPr lang="it-IT" b="1" dirty="0"/>
              <a:t>✅ Vantaggi</a:t>
            </a:r>
            <a:r>
              <a:rPr lang="it-IT" dirty="0"/>
              <a:t>: </a:t>
            </a:r>
          </a:p>
          <a:p>
            <a:pPr marL="742950" lvl="1" indent="-285750"/>
            <a:r>
              <a:rPr lang="it-IT" dirty="0"/>
              <a:t>Semplice da implementare</a:t>
            </a:r>
          </a:p>
          <a:p>
            <a:pPr marL="742950" lvl="1" indent="-285750"/>
            <a:r>
              <a:rPr lang="it-IT" dirty="0"/>
              <a:t>Combina derivata e </a:t>
            </a:r>
            <a:r>
              <a:rPr lang="it-IT" dirty="0" err="1"/>
              <a:t>smoothing</a:t>
            </a:r>
            <a:r>
              <a:rPr lang="it-IT" dirty="0"/>
              <a:t> (grazie ai coefficienti centrali più pesanti)</a:t>
            </a:r>
          </a:p>
          <a:p>
            <a:pPr marL="0" indent="0">
              <a:buNone/>
            </a:pPr>
            <a:r>
              <a:rPr lang="it-IT" b="1" dirty="0"/>
              <a:t>❌ Svantaggi</a:t>
            </a:r>
            <a:r>
              <a:rPr lang="it-IT" dirty="0"/>
              <a:t>: </a:t>
            </a:r>
          </a:p>
          <a:p>
            <a:pPr marL="742950" lvl="1" indent="-285750"/>
            <a:r>
              <a:rPr lang="it-IT" dirty="0"/>
              <a:t>Sensibile al rumore </a:t>
            </a:r>
          </a:p>
          <a:p>
            <a:pPr marL="742950" lvl="1" indent="-285750"/>
            <a:r>
              <a:rPr lang="it-IT" dirty="0"/>
              <a:t>Non rileva bordi sottili con grande precisione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CA756-220C-26B6-6DAE-1A36DE3B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36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450EF-7742-6CB8-622C-F17E60A8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9CA2-DC63-5C8B-99E5-8271309D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86800" cy="985487"/>
          </a:xfrm>
        </p:spPr>
        <p:txBody>
          <a:bodyPr/>
          <a:lstStyle/>
          <a:p>
            <a:r>
              <a:rPr lang="it-IT" b="1" dirty="0"/>
              <a:t>Algoritmo di </a:t>
            </a:r>
            <a:r>
              <a:rPr lang="it-IT" b="1" dirty="0" err="1"/>
              <a:t>Sobel</a:t>
            </a:r>
            <a:r>
              <a:rPr lang="it-IT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ED811E-9B60-EECC-3F76-4556A9EB1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1509463" y="3632133"/>
            <a:ext cx="8115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C89ADE-DAF3-30BD-D33A-6DF47C70B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4" b="50000"/>
          <a:stretch>
            <a:fillRect/>
          </a:stretch>
        </p:blipFill>
        <p:spPr bwMode="auto">
          <a:xfrm>
            <a:off x="4213661" y="1350612"/>
            <a:ext cx="2706904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3834F-DCA5-0F7C-4B78-4B985729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992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167B5-20B5-8BA5-5E35-149A79AED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D228-D976-1BFE-EA69-D47A4269A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263743" cy="985487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Algoritmo di </a:t>
            </a:r>
            <a:r>
              <a:rPr lang="it-IT" b="1" dirty="0" err="1"/>
              <a:t>Sobel</a:t>
            </a:r>
            <a:r>
              <a:rPr lang="it-IT" b="1" dirty="0"/>
              <a:t> esempio matematico</a:t>
            </a:r>
            <a:r>
              <a:rPr lang="it-IT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C900D-4399-A3BA-DC90-AE0E08E8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18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B086C-16DD-7F5B-1E06-CBB5E910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4847"/>
            <a:ext cx="3626036" cy="492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CA60F-E706-0530-A919-3DC80CD5D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58" y="1489276"/>
            <a:ext cx="3035456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0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C903-F6CA-704D-FE8B-5399AFE3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D7F6-C388-6101-B6C1-43F9857B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Algoritmo </a:t>
            </a:r>
            <a:r>
              <a:rPr lang="it-IT" b="1" dirty="0" err="1"/>
              <a:t>Laplacian</a:t>
            </a:r>
            <a:endParaRPr lang="it-I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6904-53E2-434E-9592-3B62783CB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419"/>
            <a:ext cx="10515600" cy="45695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Il </a:t>
            </a:r>
            <a:r>
              <a:rPr lang="it-IT" b="1" dirty="0" err="1"/>
              <a:t>Laplacian</a:t>
            </a:r>
            <a:r>
              <a:rPr lang="it-IT" dirty="0"/>
              <a:t> è un operatore basato sulla </a:t>
            </a:r>
            <a:r>
              <a:rPr lang="it-IT" b="1" dirty="0"/>
              <a:t>seconda derivata</a:t>
            </a:r>
            <a:r>
              <a:rPr lang="it-IT" dirty="0"/>
              <a:t> dell’immagine. A differenza di </a:t>
            </a:r>
            <a:r>
              <a:rPr lang="it-IT" dirty="0" err="1"/>
              <a:t>Sobel</a:t>
            </a:r>
            <a:r>
              <a:rPr lang="it-IT" dirty="0"/>
              <a:t> e </a:t>
            </a:r>
            <a:r>
              <a:rPr lang="it-IT" dirty="0" err="1"/>
              <a:t>Canny</a:t>
            </a:r>
            <a:r>
              <a:rPr lang="it-IT" dirty="0"/>
              <a:t>, che usano la prima derivata, il </a:t>
            </a:r>
            <a:r>
              <a:rPr lang="it-IT" dirty="0" err="1"/>
              <a:t>Laplacian</a:t>
            </a:r>
            <a:r>
              <a:rPr lang="it-IT" dirty="0"/>
              <a:t> evidenzia </a:t>
            </a:r>
            <a:r>
              <a:rPr lang="it-IT" b="1" dirty="0"/>
              <a:t>cambiamenti rapidi nel gradiente</a:t>
            </a:r>
            <a:r>
              <a:rPr lang="it-IT" dirty="0"/>
              <a:t>, cioè </a:t>
            </a:r>
            <a:r>
              <a:rPr lang="it-IT" b="1" dirty="0"/>
              <a:t>dove il bordo cambia intensità bruscamente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✅ Vantaggi:</a:t>
            </a:r>
          </a:p>
          <a:p>
            <a:r>
              <a:rPr lang="it-IT" dirty="0"/>
              <a:t>Rileva bordi in tutte le direzioni (non solo orizzontali o verticali). </a:t>
            </a:r>
          </a:p>
          <a:p>
            <a:r>
              <a:rPr lang="it-IT" dirty="0"/>
              <a:t>Può trovare bordi chiusi (contorni completi). 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❌ Svantaggi:</a:t>
            </a:r>
          </a:p>
          <a:p>
            <a:r>
              <a:rPr lang="it-IT" dirty="0"/>
              <a:t>Molto sensibile al rumore</a:t>
            </a:r>
          </a:p>
          <a:p>
            <a:r>
              <a:rPr lang="it-IT" dirty="0"/>
              <a:t>Non fornisce direzione del bordo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C642A-3D7E-BA0F-A26A-C7BCC401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75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FC50-A444-A7FD-956F-DF5F91DB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9D2B-2770-1666-C010-AFB12BFCE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571" y="133518"/>
            <a:ext cx="5482057" cy="903288"/>
          </a:xfrm>
        </p:spPr>
        <p:txBody>
          <a:bodyPr>
            <a:normAutofit fontScale="90000"/>
          </a:bodyPr>
          <a:lstStyle/>
          <a:p>
            <a:r>
              <a:rPr lang="it-IT" sz="3600" b="1" dirty="0"/>
              <a:t>Argomenti della presentazione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1A5919-A00C-55ED-98BA-2EC776D82389}"/>
              </a:ext>
            </a:extLst>
          </p:cNvPr>
          <p:cNvSpPr txBox="1">
            <a:spLocks/>
          </p:cNvSpPr>
          <p:nvPr/>
        </p:nvSpPr>
        <p:spPr>
          <a:xfrm>
            <a:off x="152400" y="1036806"/>
            <a:ext cx="6411686" cy="575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sz="2600" dirty="0"/>
          </a:p>
          <a:p>
            <a:pPr algn="just"/>
            <a:endParaRPr lang="it-IT" sz="2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600" dirty="0"/>
              <a:t>Definizioni base e campi di applicazione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600" dirty="0"/>
              <a:t>  </a:t>
            </a:r>
            <a:r>
              <a:rPr lang="it-IT" sz="2600" dirty="0" err="1"/>
              <a:t>Pre</a:t>
            </a:r>
            <a:r>
              <a:rPr lang="it-IT" sz="2600" dirty="0"/>
              <a:t>-processing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600" dirty="0"/>
              <a:t>  Edge-</a:t>
            </a:r>
            <a:r>
              <a:rPr lang="it-IT" sz="2600" dirty="0" err="1"/>
              <a:t>detection</a:t>
            </a:r>
            <a:endParaRPr lang="it-IT" sz="2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600" dirty="0"/>
              <a:t>  Classificazione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600" dirty="0"/>
              <a:t>  Filtraggio del rumore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600" dirty="0"/>
              <a:t>  Segmentazione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600" dirty="0"/>
              <a:t>  Metriche di valutazione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Picture 8" descr="A person sitting on a computer&#10;&#10;AI-generated content may be incorrect.">
            <a:extLst>
              <a:ext uri="{FF2B5EF4-FFF2-40B4-BE49-F238E27FC236}">
                <a16:creationId xmlns:a16="http://schemas.microsoft.com/office/drawing/2014/main" id="{2F444FB4-980B-67D2-A34C-9770B650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6"/>
          <a:stretch>
            <a:fillRect/>
          </a:stretch>
        </p:blipFill>
        <p:spPr>
          <a:xfrm>
            <a:off x="6999514" y="2743200"/>
            <a:ext cx="4550229" cy="350295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0BAB3E-BA65-014B-B79E-EABE9A7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3375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A2139-0B11-8EDC-A739-0BA0E4F50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C67A-13FC-ADD6-7F0A-52DF58B2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Algoritmo </a:t>
            </a:r>
            <a:r>
              <a:rPr lang="it-IT" b="1" dirty="0" err="1"/>
              <a:t>Laplacian</a:t>
            </a:r>
            <a:endParaRPr lang="it-IT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41FE5D-8936-23BC-676F-C863AB06E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2038350" y="3013869"/>
            <a:ext cx="8115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70EE4-C207-DD03-F8CD-6219A6D5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167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452A-CB57-F584-4A88-1A7906C7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8E8B-38A9-EF64-12B8-5AABB7D5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Algoritmo </a:t>
            </a:r>
            <a:r>
              <a:rPr lang="it-IT" b="1" dirty="0" err="1"/>
              <a:t>Laplacian</a:t>
            </a:r>
            <a:endParaRPr lang="it-IT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84F72-490D-3CF4-D963-F305390F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21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F4082-EAC5-8111-FE3C-3DEB0DA3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31" y="1690688"/>
            <a:ext cx="3664138" cy="427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9E09D-2C49-2410-A638-7B56B822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0055" y="-326839"/>
            <a:ext cx="6438089" cy="356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E24CC9-1D4E-3D9F-96D8-0817C1EC9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658" y="1690688"/>
            <a:ext cx="484204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5CB6-C76A-024E-15DA-C991B2093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FC77-E930-F252-9256-38EE2739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62"/>
            <a:ext cx="10515600" cy="1325563"/>
          </a:xfrm>
        </p:spPr>
        <p:txBody>
          <a:bodyPr/>
          <a:lstStyle/>
          <a:p>
            <a:r>
              <a:rPr lang="it-IT" b="1" dirty="0" err="1"/>
              <a:t>Canny</a:t>
            </a:r>
            <a:r>
              <a:rPr lang="it-IT" b="1" dirty="0"/>
              <a:t> Edge Detector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DC65C-89A7-835E-7613-5CC5F154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183906"/>
            <a:ext cx="10515600" cy="396503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t-IT" sz="7200" dirty="0"/>
              <a:t>Il </a:t>
            </a:r>
            <a:r>
              <a:rPr lang="it-IT" sz="7200" b="1" dirty="0" err="1"/>
              <a:t>Canny</a:t>
            </a:r>
            <a:r>
              <a:rPr lang="it-IT" sz="7200" b="1" dirty="0"/>
              <a:t> Edge Detector</a:t>
            </a:r>
            <a:r>
              <a:rPr lang="it-IT" sz="7200" dirty="0"/>
              <a:t> è considerato uno dei migliori algoritmi per il rilevamento dei bordi, grazie alla sua </a:t>
            </a:r>
            <a:r>
              <a:rPr lang="it-IT" sz="7200" b="1" dirty="0"/>
              <a:t>precisione</a:t>
            </a:r>
            <a:r>
              <a:rPr lang="it-IT" sz="7200" dirty="0"/>
              <a:t> e </a:t>
            </a:r>
            <a:r>
              <a:rPr lang="it-IT" sz="7200" b="1" dirty="0"/>
              <a:t>robustezza</a:t>
            </a:r>
            <a:r>
              <a:rPr lang="it-IT" sz="7200" dirty="0"/>
              <a:t>. È un algoritmo </a:t>
            </a:r>
            <a:r>
              <a:rPr lang="it-IT" sz="7200" b="1" dirty="0"/>
              <a:t>multi-step</a:t>
            </a:r>
            <a:r>
              <a:rPr lang="it-IT" sz="7200" dirty="0"/>
              <a:t>,  progettato per trovare bordi </a:t>
            </a:r>
            <a:r>
              <a:rPr lang="it-IT" sz="7200" b="1" dirty="0"/>
              <a:t>sottili e ben definiti</a:t>
            </a:r>
            <a:r>
              <a:rPr lang="it-IT" sz="7200" dirty="0"/>
              <a:t>.</a:t>
            </a:r>
          </a:p>
          <a:p>
            <a:pPr marL="0" indent="0">
              <a:buNone/>
            </a:pPr>
            <a:r>
              <a:rPr lang="it-IT" sz="7200" b="1" dirty="0"/>
              <a:t>Fasi principali:</a:t>
            </a:r>
          </a:p>
          <a:p>
            <a:r>
              <a:rPr lang="it-IT" sz="7200" b="1" dirty="0"/>
              <a:t>Riduzione del rumore: </a:t>
            </a:r>
            <a:r>
              <a:rPr lang="it-IT" sz="7200" dirty="0"/>
              <a:t>Si applica un </a:t>
            </a:r>
            <a:r>
              <a:rPr lang="it-IT" sz="7200" b="1" dirty="0"/>
              <a:t>filtro Gaussiano</a:t>
            </a:r>
            <a:r>
              <a:rPr lang="it-IT" sz="7200" dirty="0"/>
              <a:t> per sfocare l’immagine e ridurre il rumore.</a:t>
            </a:r>
          </a:p>
          <a:p>
            <a:r>
              <a:rPr lang="it-IT" sz="7200" b="1" dirty="0"/>
              <a:t>Calcolo del gradiente: </a:t>
            </a:r>
            <a:r>
              <a:rPr lang="it-IT" sz="7200" dirty="0"/>
              <a:t>Si usano operatori come </a:t>
            </a:r>
            <a:r>
              <a:rPr lang="it-IT" sz="7200" dirty="0" err="1"/>
              <a:t>Sobel</a:t>
            </a:r>
            <a:r>
              <a:rPr lang="it-IT" sz="7200" dirty="0"/>
              <a:t> per calcolare la </a:t>
            </a:r>
            <a:r>
              <a:rPr lang="it-IT" sz="7200" b="1" dirty="0"/>
              <a:t>magnitudine</a:t>
            </a:r>
            <a:r>
              <a:rPr lang="it-IT" sz="7200" dirty="0"/>
              <a:t> e la </a:t>
            </a:r>
            <a:r>
              <a:rPr lang="it-IT" sz="7200" b="1" dirty="0"/>
              <a:t>direzione</a:t>
            </a:r>
            <a:r>
              <a:rPr lang="it-IT" sz="7200" dirty="0"/>
              <a:t> del gradiente.</a:t>
            </a:r>
          </a:p>
          <a:p>
            <a:r>
              <a:rPr lang="it-IT" sz="7200" b="1" dirty="0"/>
              <a:t>Soppressione non massima (Non-Maximum </a:t>
            </a:r>
            <a:r>
              <a:rPr lang="it-IT" sz="7200" b="1" dirty="0" err="1"/>
              <a:t>Suppression</a:t>
            </a:r>
            <a:r>
              <a:rPr lang="it-IT" sz="7200" b="1" dirty="0"/>
              <a:t>): </a:t>
            </a:r>
            <a:r>
              <a:rPr lang="it-IT" sz="7200" dirty="0"/>
              <a:t>Si mantengono solo i pixel che sono </a:t>
            </a:r>
            <a:r>
              <a:rPr lang="it-IT" sz="7200" b="1" dirty="0"/>
              <a:t>massimi locali</a:t>
            </a:r>
            <a:r>
              <a:rPr lang="it-IT" sz="7200" dirty="0"/>
              <a:t> lungo la direzione del gradiente → bordi più sottili.</a:t>
            </a:r>
          </a:p>
          <a:p>
            <a:r>
              <a:rPr lang="it-IT" sz="7200" b="1" dirty="0" err="1"/>
              <a:t>Hysteresis</a:t>
            </a:r>
            <a:r>
              <a:rPr lang="it-IT" sz="7200" b="1" dirty="0"/>
              <a:t> </a:t>
            </a:r>
            <a:r>
              <a:rPr lang="it-IT" sz="7200" b="1" dirty="0" err="1"/>
              <a:t>Thresholding</a:t>
            </a:r>
            <a:endParaRPr lang="it-IT" sz="7200" dirty="0"/>
          </a:p>
          <a:p>
            <a:pPr lvl="1"/>
            <a:r>
              <a:rPr lang="it-IT" sz="7200" dirty="0"/>
              <a:t>Si usano </a:t>
            </a:r>
            <a:r>
              <a:rPr lang="it-IT" sz="7200" b="1" dirty="0"/>
              <a:t>due soglie</a:t>
            </a:r>
            <a:r>
              <a:rPr lang="it-IT" sz="7200" dirty="0"/>
              <a:t>: </a:t>
            </a:r>
          </a:p>
          <a:p>
            <a:pPr lvl="2"/>
            <a:r>
              <a:rPr lang="it-IT" sz="7200" dirty="0"/>
              <a:t>Se il gradiente è sopra la soglia alta → bordo sicuro</a:t>
            </a:r>
          </a:p>
          <a:p>
            <a:pPr lvl="2"/>
            <a:r>
              <a:rPr lang="it-IT" sz="7200" dirty="0"/>
              <a:t>Se è tra le due soglie → bordo debole (incluso solo se connesso a bordo sicuro)</a:t>
            </a:r>
          </a:p>
          <a:p>
            <a:pPr lvl="2"/>
            <a:r>
              <a:rPr lang="it-IT" sz="7200" dirty="0"/>
              <a:t>Se è sotto la soglia bassa → ignorato</a:t>
            </a:r>
          </a:p>
          <a:p>
            <a:pPr marL="0" indent="0">
              <a:buNone/>
            </a:pPr>
            <a:endParaRPr lang="it-IT" sz="4300" b="1" dirty="0"/>
          </a:p>
          <a:p>
            <a:pPr lvl="2"/>
            <a:endParaRPr lang="it-IT" dirty="0"/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41814-1E42-EE42-BBB8-74843C5F980E}"/>
              </a:ext>
            </a:extLst>
          </p:cNvPr>
          <p:cNvSpPr txBox="1"/>
          <p:nvPr/>
        </p:nvSpPr>
        <p:spPr>
          <a:xfrm>
            <a:off x="6095999" y="5236210"/>
            <a:ext cx="378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❌ Svantaggi: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Più lento rispetto ad altri algoritmi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Richiede tuning delle soglie</a:t>
            </a: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BD2DA-E2CD-F674-6445-1B64BAD749F8}"/>
              </a:ext>
            </a:extLst>
          </p:cNvPr>
          <p:cNvSpPr txBox="1"/>
          <p:nvPr/>
        </p:nvSpPr>
        <p:spPr>
          <a:xfrm>
            <a:off x="482600" y="5236210"/>
            <a:ext cx="303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✅ Vantaggi: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Bordo sottile e preciso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Riduce falsi positivi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Robusto al rumore</a:t>
            </a:r>
          </a:p>
          <a:p>
            <a:endParaRPr 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61E9-CF3E-617E-121D-04228DD3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9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F236D-3719-B288-DE12-BB2E0B105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AEE3-3E40-5299-7F59-ED770CED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462"/>
            <a:ext cx="10515600" cy="1325563"/>
          </a:xfrm>
        </p:spPr>
        <p:txBody>
          <a:bodyPr/>
          <a:lstStyle/>
          <a:p>
            <a:r>
              <a:rPr lang="it-IT" b="1" dirty="0" err="1"/>
              <a:t>Canny</a:t>
            </a:r>
            <a:r>
              <a:rPr lang="it-IT" b="1" dirty="0"/>
              <a:t> Edge Detector</a:t>
            </a:r>
            <a:endParaRPr lang="it-IT" dirty="0"/>
          </a:p>
        </p:txBody>
      </p:sp>
      <p:pic>
        <p:nvPicPr>
          <p:cNvPr id="5122" name="Picture 2" descr="capture4">
            <a:extLst>
              <a:ext uri="{FF2B5EF4-FFF2-40B4-BE49-F238E27FC236}">
                <a16:creationId xmlns:a16="http://schemas.microsoft.com/office/drawing/2014/main" id="{E4608580-B2FA-104A-5E8B-A7268538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7" y="1470025"/>
            <a:ext cx="9445625" cy="377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1E72D-DAD5-96FC-9043-F60D40BC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191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66519-03CC-82EC-0FC1-6E849794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E1B6-D07E-40BE-E8DF-9E813EEB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it-IT" sz="4000"/>
              <a:t>Classificazione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5DDE-57C1-0E5D-D380-A26BA7DE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49" y="1593716"/>
            <a:ext cx="4646905" cy="46546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La </a:t>
            </a:r>
            <a:r>
              <a:rPr lang="it-IT" sz="2000" b="1" dirty="0"/>
              <a:t>classificazione</a:t>
            </a:r>
            <a:r>
              <a:rPr lang="it-IT" sz="2000" dirty="0"/>
              <a:t> è una delle operazioni centrali nella Computer Vision. Consiste nell’</a:t>
            </a:r>
            <a:r>
              <a:rPr lang="it-IT" sz="2000" b="1" dirty="0"/>
              <a:t>assegnare un’etichetta</a:t>
            </a:r>
            <a:r>
              <a:rPr lang="it-IT" sz="2000" dirty="0"/>
              <a:t> a un’immagine (o a una sua parte), in base al contenuto visivo.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Nell’ambito della classificazione delle immagini va fatta una distinzione tra il le tecniche </a:t>
            </a:r>
            <a:r>
              <a:rPr lang="it-IT" sz="2000" b="1" dirty="0" err="1"/>
              <a:t>pre</a:t>
            </a:r>
            <a:r>
              <a:rPr lang="it-IT" sz="2000" b="1" dirty="0"/>
              <a:t> e post deep learning</a:t>
            </a:r>
            <a:r>
              <a:rPr lang="it-IT" sz="2000" dirty="0"/>
              <a:t>, un classico esempio di algoritmo </a:t>
            </a:r>
            <a:r>
              <a:rPr lang="it-IT" sz="2000" dirty="0" err="1"/>
              <a:t>pre</a:t>
            </a:r>
            <a:r>
              <a:rPr lang="it-IT" sz="2000" dirty="0"/>
              <a:t>-deep </a:t>
            </a:r>
            <a:r>
              <a:rPr lang="it-IT" sz="2000" dirty="0" err="1"/>
              <a:t>learnig</a:t>
            </a:r>
            <a:r>
              <a:rPr lang="it-IT" sz="2000" dirty="0"/>
              <a:t> è K-NN (k-</a:t>
            </a:r>
            <a:r>
              <a:rPr lang="it-IT" sz="2000" dirty="0" err="1"/>
              <a:t>Nearest</a:t>
            </a:r>
            <a:r>
              <a:rPr lang="it-IT" sz="2000" dirty="0"/>
              <a:t> </a:t>
            </a:r>
            <a:r>
              <a:rPr lang="it-IT" sz="2000" dirty="0" err="1"/>
              <a:t>Neighbors</a:t>
            </a:r>
            <a:r>
              <a:rPr lang="it-IT" sz="2000" dirty="0"/>
              <a:t>)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11266" name="Picture 2" descr="Cane o muffin? : r/funny">
            <a:extLst>
              <a:ext uri="{FF2B5EF4-FFF2-40B4-BE49-F238E27FC236}">
                <a16:creationId xmlns:a16="http://schemas.microsoft.com/office/drawing/2014/main" id="{5A59F9BE-9091-06DF-C9C4-AB049DE4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1767839"/>
            <a:ext cx="365760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FB2751-BECA-9E64-4974-9ECDF3D0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449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17341-AB0D-66E8-FC75-8F46D053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3177-E309-33AA-D4D5-E763BDA4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03" y="219567"/>
            <a:ext cx="5170911" cy="825461"/>
          </a:xfrm>
        </p:spPr>
        <p:txBody>
          <a:bodyPr anchor="ctr">
            <a:normAutofit/>
          </a:bodyPr>
          <a:lstStyle/>
          <a:p>
            <a:r>
              <a:rPr lang="it-IT" sz="4000" b="1" dirty="0"/>
              <a:t>K-</a:t>
            </a:r>
            <a:r>
              <a:rPr lang="it-IT" sz="4000" b="1" dirty="0" err="1"/>
              <a:t>Nearest</a:t>
            </a:r>
            <a:r>
              <a:rPr lang="it-IT" sz="4000" b="1" dirty="0"/>
              <a:t> </a:t>
            </a:r>
            <a:r>
              <a:rPr lang="it-IT" sz="4000" b="1" dirty="0" err="1"/>
              <a:t>Neighbors</a:t>
            </a:r>
            <a:endParaRPr lang="it-I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2263-9CC0-59CC-7650-D15611AF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284514"/>
            <a:ext cx="6531428" cy="5573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b="1" dirty="0"/>
              <a:t>K-NN (k-</a:t>
            </a:r>
            <a:r>
              <a:rPr lang="it-IT" sz="2000" b="1" dirty="0" err="1"/>
              <a:t>Nearest</a:t>
            </a:r>
            <a:r>
              <a:rPr lang="it-IT" sz="2000" b="1" dirty="0"/>
              <a:t> </a:t>
            </a:r>
            <a:r>
              <a:rPr lang="it-IT" sz="2000" b="1" dirty="0" err="1"/>
              <a:t>Neighbors</a:t>
            </a:r>
            <a:r>
              <a:rPr lang="it-IT" sz="2000" b="1" dirty="0"/>
              <a:t>) </a:t>
            </a:r>
            <a:r>
              <a:rPr lang="it-IT" sz="2000" dirty="0"/>
              <a:t>è un algoritmo di classificazione supervisionato </a:t>
            </a:r>
            <a:r>
              <a:rPr lang="it-IT" sz="2000" dirty="0" err="1"/>
              <a:t>pre</a:t>
            </a:r>
            <a:r>
              <a:rPr lang="it-IT" sz="2000" dirty="0"/>
              <a:t>-deep learning.</a:t>
            </a:r>
            <a:br>
              <a:rPr lang="it-IT" sz="2000" dirty="0"/>
            </a:br>
            <a:r>
              <a:rPr lang="it-IT" sz="2000" dirty="0"/>
              <a:t>Confronta l’immagine con quelle nel dataset e assegna la classe più vicina. Non costruisce un modello esplicito, ma memorizza tutti i dati di addestramento e classifica un nuovo punto in base alla </a:t>
            </a:r>
            <a:r>
              <a:rPr lang="it-IT" sz="2000" b="1" dirty="0"/>
              <a:t>distanza</a:t>
            </a:r>
            <a:r>
              <a:rPr lang="it-IT" sz="2000" dirty="0"/>
              <a:t> dai suoi vicini più prossimi.</a:t>
            </a:r>
          </a:p>
          <a:p>
            <a:r>
              <a:rPr lang="it-IT" sz="2000" b="1" dirty="0"/>
              <a:t>Estrazione delle caratteristiche</a:t>
            </a:r>
            <a:r>
              <a:rPr lang="it-IT" sz="2000" dirty="0"/>
              <a:t>: Le immagini vengono convertite in vettori di caratteristiche (es. pixel, istogrammi di colore, HOG, CNN </a:t>
            </a:r>
            <a:r>
              <a:rPr lang="it-IT" sz="2000" dirty="0" err="1"/>
              <a:t>embeddings</a:t>
            </a:r>
            <a:r>
              <a:rPr lang="it-IT" sz="2000" dirty="0"/>
              <a:t>).</a:t>
            </a:r>
          </a:p>
          <a:p>
            <a:r>
              <a:rPr lang="it-IT" sz="2000" b="1" dirty="0"/>
              <a:t>Calcolo della distanza</a:t>
            </a:r>
            <a:r>
              <a:rPr lang="it-IT" sz="2000" dirty="0"/>
              <a:t>: Per una nuova immagine, si calcola la distanza (tipicamente Euclidea) da tutte le immagini nel dataset.</a:t>
            </a:r>
          </a:p>
          <a:p>
            <a:r>
              <a:rPr lang="it-IT" sz="2000" b="1" dirty="0"/>
              <a:t>Selezione dei K vicini</a:t>
            </a:r>
            <a:r>
              <a:rPr lang="it-IT" sz="2000" dirty="0"/>
              <a:t>: Si scelgono i K punti più vicini.</a:t>
            </a:r>
          </a:p>
          <a:p>
            <a:r>
              <a:rPr lang="it-IT" sz="2000" b="1" dirty="0"/>
              <a:t>Voto di maggioranza</a:t>
            </a:r>
            <a:r>
              <a:rPr lang="it-IT" sz="2000" dirty="0"/>
              <a:t>: La classe più frequente tra i K vicini viene assegnata all'immagine da classificare.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C84DE-3743-1F2B-8E07-A55D947F8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3" y="1421946"/>
            <a:ext cx="4463687" cy="401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2E7F9-74B9-CDC3-FCD5-3EC9DE93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063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3C02-39F4-5A99-085E-1393D8EA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A64-BC62-B8F8-13C3-CCED5400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03" y="219567"/>
            <a:ext cx="5170911" cy="825461"/>
          </a:xfrm>
        </p:spPr>
        <p:txBody>
          <a:bodyPr anchor="ctr">
            <a:normAutofit/>
          </a:bodyPr>
          <a:lstStyle/>
          <a:p>
            <a:r>
              <a:rPr lang="it-IT" sz="4000" b="1" dirty="0"/>
              <a:t>K-</a:t>
            </a:r>
            <a:r>
              <a:rPr lang="it-IT" sz="4000" b="1" dirty="0" err="1"/>
              <a:t>Nearest</a:t>
            </a:r>
            <a:r>
              <a:rPr lang="it-IT" sz="4000" b="1" dirty="0"/>
              <a:t> </a:t>
            </a:r>
            <a:r>
              <a:rPr lang="it-IT" sz="4000" b="1" dirty="0" err="1"/>
              <a:t>Neighbors</a:t>
            </a:r>
            <a:endParaRPr lang="it-IT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672FD-78AC-D1EC-647F-5B7B1A84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26</a:t>
            </a:fld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3B506-FAC7-D5F1-1EBC-F261F681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97" y="1244487"/>
            <a:ext cx="3454578" cy="4369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F065A-7F6D-A87B-DBEC-CE469B533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225" y="1863656"/>
            <a:ext cx="3505380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68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C4490-99F3-1136-B34B-D5F4E4CA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2275-5E39-AB18-23A9-C6093B4C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82"/>
            <a:ext cx="10515600" cy="1325563"/>
          </a:xfrm>
        </p:spPr>
        <p:txBody>
          <a:bodyPr/>
          <a:lstStyle/>
          <a:p>
            <a:r>
              <a:rPr lang="it-IT" dirty="0"/>
              <a:t>Approcci con il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9C67A-4C02-2A6A-0ED9-0EB8ACAEC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673615" cy="5410200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Le </a:t>
            </a:r>
            <a:r>
              <a:rPr lang="it-IT" b="1" dirty="0"/>
              <a:t>CNN (</a:t>
            </a:r>
            <a:r>
              <a:rPr lang="it-IT" b="1" dirty="0" err="1"/>
              <a:t>Convolutional</a:t>
            </a:r>
            <a:r>
              <a:rPr lang="it-IT" b="1" dirty="0"/>
              <a:t> </a:t>
            </a:r>
            <a:r>
              <a:rPr lang="it-IT" b="1" dirty="0" err="1"/>
              <a:t>Neural</a:t>
            </a:r>
            <a:r>
              <a:rPr lang="it-IT" b="1" dirty="0"/>
              <a:t> Networks)</a:t>
            </a:r>
            <a:r>
              <a:rPr lang="it-IT" dirty="0"/>
              <a:t> sono progettate per </a:t>
            </a:r>
            <a:r>
              <a:rPr lang="it-IT" b="1" dirty="0"/>
              <a:t>estrarre automaticamente le caratteristiche</a:t>
            </a:r>
            <a:r>
              <a:rPr lang="it-IT" dirty="0"/>
              <a:t> da immagini e usarle per compiti come classificazione, rilevamento oggetti, segmentazione, ecc.</a:t>
            </a:r>
          </a:p>
          <a:p>
            <a:r>
              <a:rPr lang="it-IT" dirty="0"/>
              <a:t>Una CNN è come un sistema che </a:t>
            </a:r>
            <a:r>
              <a:rPr lang="it-IT" b="1" dirty="0"/>
              <a:t>guarda un’immagine</a:t>
            </a:r>
            <a:r>
              <a:rPr lang="it-IT" dirty="0"/>
              <a:t> e, passo dopo passo, </a:t>
            </a:r>
            <a:r>
              <a:rPr lang="it-IT" b="1" dirty="0"/>
              <a:t>impara a riconoscere</a:t>
            </a:r>
            <a:r>
              <a:rPr lang="it-IT" dirty="0"/>
              <a:t> cosa c’è dentro. Non gli dici tu cosa cercare: </a:t>
            </a:r>
            <a:r>
              <a:rPr lang="it-IT" b="1" dirty="0"/>
              <a:t>lo scopre da sola</a:t>
            </a:r>
            <a:r>
              <a:rPr lang="it-IT" dirty="0"/>
              <a:t>, osservando tante immagini e imparando dai dati.</a:t>
            </a:r>
          </a:p>
          <a:p>
            <a:r>
              <a:rPr lang="it-IT" b="1" dirty="0"/>
              <a:t>Osserva piccoli dettagli</a:t>
            </a:r>
            <a:br>
              <a:rPr lang="it-IT" dirty="0"/>
            </a:br>
            <a:r>
              <a:rPr lang="it-IT" dirty="0"/>
              <a:t>All’inizio, la CNN guarda </a:t>
            </a:r>
            <a:r>
              <a:rPr lang="it-IT" b="1" dirty="0"/>
              <a:t>piccole porzioni</a:t>
            </a:r>
            <a:r>
              <a:rPr lang="it-IT" dirty="0"/>
              <a:t> dell’immagine (come una lente d’ingrandimento) e cerca </a:t>
            </a:r>
            <a:r>
              <a:rPr lang="it-IT" b="1" dirty="0"/>
              <a:t>pattern semplici</a:t>
            </a:r>
            <a:r>
              <a:rPr lang="it-IT" dirty="0"/>
              <a:t>: linee, angoli, bordi.</a:t>
            </a:r>
          </a:p>
          <a:p>
            <a:r>
              <a:rPr lang="it-IT" b="1" dirty="0"/>
              <a:t>Costruisce significato</a:t>
            </a:r>
            <a:br>
              <a:rPr lang="it-IT" dirty="0"/>
            </a:br>
            <a:r>
              <a:rPr lang="it-IT" dirty="0"/>
              <a:t>Strato dopo strato, combina questi piccoli dettagli per riconoscere </a:t>
            </a:r>
            <a:r>
              <a:rPr lang="it-IT" b="1" dirty="0"/>
              <a:t>forme più complesse</a:t>
            </a:r>
            <a:r>
              <a:rPr lang="it-IT" dirty="0"/>
              <a:t>: occhi, ruote, zampe, ecc.</a:t>
            </a:r>
          </a:p>
          <a:p>
            <a:r>
              <a:rPr lang="it-IT" b="1" dirty="0"/>
              <a:t>Arriva alla comprensione</a:t>
            </a:r>
            <a:br>
              <a:rPr lang="it-IT" dirty="0"/>
            </a:br>
            <a:r>
              <a:rPr lang="it-IT" dirty="0"/>
              <a:t>Alla fine, la rete ha una “</a:t>
            </a:r>
            <a:r>
              <a:rPr lang="it-IT" b="1" dirty="0"/>
              <a:t>visione d’insieme</a:t>
            </a:r>
            <a:r>
              <a:rPr lang="it-IT" dirty="0"/>
              <a:t>” e può dire: “Questa è un’immagine di un gatto” oppure “Qui c’è una macchina”.</a:t>
            </a:r>
            <a:br>
              <a:rPr lang="it-IT" dirty="0"/>
            </a:b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A225F-ACB2-6772-A222-63A6408B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4838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BE43-475B-BBFE-0FE7-1DDAD38C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BEB4-A5D7-A625-8C35-285A6A81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136709"/>
            <a:ext cx="9605211" cy="1052011"/>
          </a:xfrm>
        </p:spPr>
        <p:txBody>
          <a:bodyPr/>
          <a:lstStyle/>
          <a:p>
            <a:r>
              <a:rPr lang="it-IT" dirty="0"/>
              <a:t>Approcci con il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0CBB-BDB5-0E8C-3678-E252FFB0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62" y="1005840"/>
            <a:ext cx="11077876" cy="2661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Strati di analisi</a:t>
            </a:r>
            <a:r>
              <a:rPr lang="it-IT" dirty="0"/>
              <a:t>: ogni strato è come un livello di comprensione. I primi vedono dettagli, gli ultimi vedono oggetti.</a:t>
            </a:r>
          </a:p>
          <a:p>
            <a:r>
              <a:rPr lang="it-IT" b="1" dirty="0"/>
              <a:t>Filtri intelligenti</a:t>
            </a:r>
            <a:r>
              <a:rPr lang="it-IT" dirty="0"/>
              <a:t>: la rete usa “occhiali” diversi (filtri) per guardare l’immagine in modi diversi.</a:t>
            </a:r>
          </a:p>
          <a:p>
            <a:r>
              <a:rPr lang="it-IT" b="1" dirty="0"/>
              <a:t>Apprendimento</a:t>
            </a:r>
            <a:r>
              <a:rPr lang="it-IT" dirty="0"/>
              <a:t>: la CNN migliora ogni volta che vede un’immagine e riceve un feedback (es. “Hai indovinato” o “Hai sbagliato”).</a:t>
            </a:r>
          </a:p>
          <a:p>
            <a:endParaRPr lang="it-IT" dirty="0"/>
          </a:p>
        </p:txBody>
      </p:sp>
      <p:pic>
        <p:nvPicPr>
          <p:cNvPr id="13314" name="Picture 2" descr="Deep Learning: Overview of Neurons and Activation Functions | by Stacey  Ronaghan | Medium">
            <a:extLst>
              <a:ext uri="{FF2B5EF4-FFF2-40B4-BE49-F238E27FC236}">
                <a16:creationId xmlns:a16="http://schemas.microsoft.com/office/drawing/2014/main" id="{D7979DA9-9EC1-DC3C-9B96-58BE9BD23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47" y="3667225"/>
            <a:ext cx="4707305" cy="2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E9B39-7555-16A3-FA67-F8EE0D46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911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24C38-F724-7F67-703C-4B8026C63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5054-5F6A-98A6-BEE9-0258A7E6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136709"/>
            <a:ext cx="9605211" cy="1052011"/>
          </a:xfrm>
        </p:spPr>
        <p:txBody>
          <a:bodyPr/>
          <a:lstStyle/>
          <a:p>
            <a:r>
              <a:rPr lang="it-IT" dirty="0"/>
              <a:t>Approcci con il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A8BDC-F525-E7F1-94AE-DDA9E773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29</a:t>
            </a:fld>
            <a:endParaRPr lang="it-IT"/>
          </a:p>
        </p:txBody>
      </p:sp>
      <p:pic>
        <p:nvPicPr>
          <p:cNvPr id="2050" name="Picture 2" descr="Che cos'è una rete neurale convoluzionale? - MATLAB &amp; Simulink">
            <a:extLst>
              <a:ext uri="{FF2B5EF4-FFF2-40B4-BE49-F238E27FC236}">
                <a16:creationId xmlns:a16="http://schemas.microsoft.com/office/drawing/2014/main" id="{7F17884E-B6C8-9831-B725-A1C47024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43" y="3898147"/>
            <a:ext cx="7766957" cy="264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7FB34-4489-6ECA-403F-93B56D727E4E}"/>
              </a:ext>
            </a:extLst>
          </p:cNvPr>
          <p:cNvSpPr txBox="1"/>
          <p:nvPr/>
        </p:nvSpPr>
        <p:spPr>
          <a:xfrm>
            <a:off x="452387" y="1028343"/>
            <a:ext cx="11646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Convolution</a:t>
            </a:r>
            <a:r>
              <a:rPr lang="it-IT" b="1" dirty="0"/>
              <a:t> (Convoluzione)</a:t>
            </a:r>
          </a:p>
          <a:p>
            <a:r>
              <a:rPr lang="it-IT" dirty="0"/>
              <a:t>Si applica un </a:t>
            </a:r>
            <a:r>
              <a:rPr lang="it-IT" b="1" dirty="0"/>
              <a:t>kernel (filtro)</a:t>
            </a:r>
            <a:r>
              <a:rPr lang="it-IT" dirty="0"/>
              <a:t> su una porzione dell’immagine (es. 3×3 pixel). Il kernel scorre sull’immagine e calcola una somma pesata → produce una </a:t>
            </a:r>
            <a:r>
              <a:rPr lang="it-IT" b="1" dirty="0"/>
              <a:t>feature </a:t>
            </a:r>
            <a:r>
              <a:rPr lang="it-IT" b="1" dirty="0" err="1"/>
              <a:t>map</a:t>
            </a:r>
            <a:r>
              <a:rPr lang="it-IT" dirty="0"/>
              <a:t>. </a:t>
            </a:r>
            <a:r>
              <a:rPr lang="it-IT" b="1" dirty="0"/>
              <a:t>Estrae caratteristiche locali </a:t>
            </a:r>
            <a:r>
              <a:rPr lang="it-IT" dirty="0"/>
              <a:t>(bordi, texture, pattern).</a:t>
            </a:r>
          </a:p>
          <a:p>
            <a:r>
              <a:rPr lang="it-IT" b="1" dirty="0"/>
              <a:t>Pooling</a:t>
            </a:r>
          </a:p>
          <a:p>
            <a:r>
              <a:rPr lang="it-IT" dirty="0"/>
              <a:t>Riduce la dimensione della feature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b="1" dirty="0"/>
              <a:t>mantenendo le informazioni più importanti</a:t>
            </a:r>
            <a:r>
              <a:rPr lang="it-IT" dirty="0"/>
              <a:t>.</a:t>
            </a:r>
          </a:p>
          <a:p>
            <a:r>
              <a:rPr lang="it-IT" b="1" dirty="0" err="1"/>
              <a:t>Flatten</a:t>
            </a:r>
            <a:endParaRPr lang="it-IT" b="1" dirty="0"/>
          </a:p>
          <a:p>
            <a:r>
              <a:rPr lang="it-IT" dirty="0"/>
              <a:t>È un’operazione che </a:t>
            </a:r>
            <a:r>
              <a:rPr lang="it-IT" b="1" dirty="0"/>
              <a:t>trasforma una matrice multidimensionale (feature </a:t>
            </a:r>
            <a:r>
              <a:rPr lang="it-IT" b="1" dirty="0" err="1"/>
              <a:t>map</a:t>
            </a:r>
            <a:r>
              <a:rPr lang="it-IT" b="1" dirty="0"/>
              <a:t>)</a:t>
            </a:r>
            <a:r>
              <a:rPr lang="it-IT" dirty="0"/>
              <a:t> in un </a:t>
            </a:r>
            <a:r>
              <a:rPr lang="it-IT" b="1" dirty="0"/>
              <a:t>vettore monodimensionale</a:t>
            </a:r>
            <a:r>
              <a:rPr lang="it-IT" dirty="0"/>
              <a:t>. Serve per </a:t>
            </a:r>
            <a:r>
              <a:rPr lang="it-IT" b="1" dirty="0"/>
              <a:t>collegare la parte </a:t>
            </a:r>
            <a:r>
              <a:rPr lang="it-IT" b="1" dirty="0" err="1"/>
              <a:t>convoluzionale</a:t>
            </a:r>
            <a:r>
              <a:rPr lang="it-IT" b="1" dirty="0"/>
              <a:t> alla parte </a:t>
            </a:r>
            <a:r>
              <a:rPr lang="it-IT" b="1" dirty="0" err="1"/>
              <a:t>fully</a:t>
            </a:r>
            <a:r>
              <a:rPr lang="it-IT" b="1" dirty="0"/>
              <a:t> </a:t>
            </a:r>
            <a:r>
              <a:rPr lang="it-IT" b="1" dirty="0" err="1"/>
              <a:t>connected</a:t>
            </a:r>
            <a:r>
              <a:rPr lang="it-IT" b="1" dirty="0"/>
              <a:t> (densa)</a:t>
            </a:r>
            <a:r>
              <a:rPr lang="it-IT" dirty="0"/>
              <a:t> della rete.</a:t>
            </a:r>
          </a:p>
        </p:txBody>
      </p:sp>
    </p:spTree>
    <p:extLst>
      <p:ext uri="{BB962C8B-B14F-4D97-AF65-F5344CB8AC3E}">
        <p14:creationId xmlns:p14="http://schemas.microsoft.com/office/powerpoint/2010/main" val="336135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BBA7-58DF-4A8F-8DFF-93680D43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3376-2E36-5381-A0FC-61C1F2380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572" y="133518"/>
            <a:ext cx="5137690" cy="903288"/>
          </a:xfrm>
        </p:spPr>
        <p:txBody>
          <a:bodyPr>
            <a:normAutofit/>
          </a:bodyPr>
          <a:lstStyle/>
          <a:p>
            <a:r>
              <a:rPr lang="it-IT" sz="3600" b="1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5ABE3-42F1-7791-8DE1-149F2908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195784"/>
            <a:ext cx="5943600" cy="1655762"/>
          </a:xfrm>
        </p:spPr>
        <p:txBody>
          <a:bodyPr>
            <a:normAutofit fontScale="92500"/>
          </a:bodyPr>
          <a:lstStyle/>
          <a:p>
            <a:pPr algn="just"/>
            <a:r>
              <a:rPr lang="it-IT" dirty="0"/>
              <a:t>La Computer Vision è un campo interdisciplinare dell’intelligenza artificiale che studia algoritmi e tecniche per permettere ai computer di riprodurre funzioni e processi </a:t>
            </a:r>
            <a:r>
              <a:rPr lang="it-IT" b="1" dirty="0"/>
              <a:t>dell’apparato visivo umano. 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8BD45E-3CBD-1F20-73E4-E2846592694A}"/>
              </a:ext>
            </a:extLst>
          </p:cNvPr>
          <p:cNvSpPr txBox="1">
            <a:spLocks/>
          </p:cNvSpPr>
          <p:nvPr/>
        </p:nvSpPr>
        <p:spPr>
          <a:xfrm>
            <a:off x="912127" y="3429000"/>
            <a:ext cx="4363125" cy="665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Image Processing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F6BE77-CDB7-6F2B-4928-3E489C9772E9}"/>
              </a:ext>
            </a:extLst>
          </p:cNvPr>
          <p:cNvSpPr txBox="1">
            <a:spLocks/>
          </p:cNvSpPr>
          <p:nvPr/>
        </p:nvSpPr>
        <p:spPr>
          <a:xfrm>
            <a:off x="152400" y="3708116"/>
            <a:ext cx="6210300" cy="308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sz="2600" dirty="0"/>
          </a:p>
          <a:p>
            <a:pPr algn="just"/>
            <a:r>
              <a:rPr lang="it-IT" sz="2200" dirty="0"/>
              <a:t>Image Processing è un insieme di tecniche computazionali volte alla manipolazione, analisi e trasformazione di immagini digitali, con l’obiettivo </a:t>
            </a:r>
            <a:r>
              <a:rPr lang="it-IT" sz="2200" b="1" dirty="0"/>
              <a:t>di migliorarne la qualità</a:t>
            </a:r>
            <a:r>
              <a:rPr lang="it-IT" sz="2200" dirty="0"/>
              <a:t>, </a:t>
            </a:r>
            <a:r>
              <a:rPr lang="it-IT" sz="2200" b="1" dirty="0"/>
              <a:t>estrarre informazioni </a:t>
            </a:r>
            <a:r>
              <a:rPr lang="it-IT" sz="2200" dirty="0"/>
              <a:t>o prepararle per ulteriori elaborazioni. Image Processing è spesso un passo preliminare nella pipeline di Computer Vision.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" name="Picture 9" descr="A white robot with blue accents&#10;&#10;AI-generated content may be incorrect.">
            <a:extLst>
              <a:ext uri="{FF2B5EF4-FFF2-40B4-BE49-F238E27FC236}">
                <a16:creationId xmlns:a16="http://schemas.microsoft.com/office/drawing/2014/main" id="{70F4D5AA-0111-6CE4-9D7C-C044B5EFC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8550928" y="1036806"/>
            <a:ext cx="3641072" cy="40962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A1327-6901-4C28-A70A-9F69A6AE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756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2001-3552-F812-1463-2AB865C5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2EE4-EE31-ADBB-E384-B8741B3D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F034-4ECC-60CC-ABFA-8F0668D9B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</a:t>
            </a:r>
            <a:r>
              <a:rPr lang="it-IT" b="1" dirty="0"/>
              <a:t>rumore</a:t>
            </a:r>
            <a:r>
              <a:rPr lang="it-IT" dirty="0"/>
              <a:t> è un insieme di </a:t>
            </a:r>
            <a:r>
              <a:rPr lang="it-IT" b="1" dirty="0"/>
              <a:t>informazioni indesiderate</a:t>
            </a:r>
            <a:r>
              <a:rPr lang="it-IT" dirty="0"/>
              <a:t> che si sovrappongono all’immagine originale. Può essere causato da:</a:t>
            </a:r>
          </a:p>
          <a:p>
            <a:r>
              <a:rPr lang="it-IT" dirty="0"/>
              <a:t>Sensori della fotocamera</a:t>
            </a:r>
          </a:p>
          <a:p>
            <a:r>
              <a:rPr lang="it-IT" dirty="0"/>
              <a:t>Condizioni di luce scarsa</a:t>
            </a:r>
          </a:p>
          <a:p>
            <a:r>
              <a:rPr lang="it-IT" dirty="0"/>
              <a:t>Compressione dell’immagine</a:t>
            </a:r>
          </a:p>
          <a:p>
            <a:r>
              <a:rPr lang="it-IT" dirty="0"/>
              <a:t>Trasmissione digitale</a:t>
            </a:r>
          </a:p>
          <a:p>
            <a:endParaRPr lang="it-IT" dirty="0"/>
          </a:p>
        </p:txBody>
      </p:sp>
      <p:pic>
        <p:nvPicPr>
          <p:cNvPr id="14338" name="Picture 2" descr="Image affected by Gaussian noise | Download Scientific Diagram">
            <a:extLst>
              <a:ext uri="{FF2B5EF4-FFF2-40B4-BE49-F238E27FC236}">
                <a16:creationId xmlns:a16="http://schemas.microsoft.com/office/drawing/2014/main" id="{702D6E9A-8FEC-CC9F-3BA7-54ED88AF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7" y="1293018"/>
            <a:ext cx="4271963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1D1DB-DC30-C9A1-117E-2AA70515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472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3D97-ACCF-B4FC-DCE4-79B92EC2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0"/>
            <a:ext cx="10515600" cy="1325563"/>
          </a:xfrm>
        </p:spPr>
        <p:txBody>
          <a:bodyPr/>
          <a:lstStyle/>
          <a:p>
            <a:r>
              <a:rPr lang="it-IT" dirty="0"/>
              <a:t>Cos'è il filtraggio?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C9F3-0F6A-8E7D-75DF-D4D279904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253331"/>
            <a:ext cx="10515600" cy="16168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</a:t>
            </a:r>
            <a:r>
              <a:rPr lang="it-IT" b="1" dirty="0"/>
              <a:t>filtraggio</a:t>
            </a:r>
            <a:r>
              <a:rPr lang="it-IT" dirty="0"/>
              <a:t> è il processo di </a:t>
            </a:r>
            <a:r>
              <a:rPr lang="it-IT" b="1" dirty="0"/>
              <a:t>pulizia dell’immagine</a:t>
            </a:r>
            <a:r>
              <a:rPr lang="it-IT" dirty="0"/>
              <a:t>, cioè di riduzione o eliminazione del rumore. Serve a rendere l’immagine più chiara e adatta per operazioni successive (come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, segmentazione, classificazione).</a:t>
            </a:r>
          </a:p>
        </p:txBody>
      </p:sp>
      <p:pic>
        <p:nvPicPr>
          <p:cNvPr id="16388" name="Picture 4" descr="Tutorial 1: Image Filtering">
            <a:extLst>
              <a:ext uri="{FF2B5EF4-FFF2-40B4-BE49-F238E27FC236}">
                <a16:creationId xmlns:a16="http://schemas.microsoft.com/office/drawing/2014/main" id="{CD2E6E53-470B-021E-C31E-8E870D30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65" y="2870200"/>
            <a:ext cx="5095669" cy="33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FE2-883B-F9A5-33EA-23C52814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91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AE69-779F-7DCE-1029-E1F3120B8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1"/>
            <a:ext cx="10515600" cy="3341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Filtro Gaussiano</a:t>
            </a:r>
          </a:p>
          <a:p>
            <a:pPr marL="0" indent="0">
              <a:buNone/>
            </a:pPr>
            <a:r>
              <a:rPr lang="it-IT" b="1" dirty="0"/>
              <a:t> </a:t>
            </a:r>
            <a:r>
              <a:rPr lang="it-IT" dirty="0"/>
              <a:t>È un filtro che </a:t>
            </a:r>
            <a:r>
              <a:rPr lang="it-IT" b="1" dirty="0"/>
              <a:t>sfoca l’immagine</a:t>
            </a:r>
            <a:r>
              <a:rPr lang="it-IT" dirty="0"/>
              <a:t> in modo controllato, distribuendo l’intensità dei pixel vicini secondo una </a:t>
            </a:r>
            <a:r>
              <a:rPr lang="it-IT" b="1" dirty="0"/>
              <a:t>curva a campana</a:t>
            </a:r>
            <a:r>
              <a:rPr lang="it-IT" dirty="0"/>
              <a:t> (la famosa </a:t>
            </a:r>
            <a:r>
              <a:rPr lang="it-IT" b="1" dirty="0"/>
              <a:t>funzione gaussiana</a:t>
            </a:r>
            <a:r>
              <a:rPr lang="it-IT" dirty="0"/>
              <a:t>).Ogni pixel viene “rimpiazzato” da una </a:t>
            </a:r>
            <a:r>
              <a:rPr lang="it-IT" b="1" dirty="0"/>
              <a:t>media pesata</a:t>
            </a:r>
            <a:r>
              <a:rPr lang="it-IT" dirty="0"/>
              <a:t> dei pixel vicini, dove quelli più vicini contano di più, e quelli più lontani contano meno. Questo crea un effetto di </a:t>
            </a:r>
            <a:r>
              <a:rPr lang="it-IT" b="1" dirty="0"/>
              <a:t>sfocatura morbida</a:t>
            </a:r>
            <a:r>
              <a:rPr lang="it-IT" dirty="0"/>
              <a:t>, utile per eliminare piccoli </a:t>
            </a:r>
            <a:r>
              <a:rPr lang="it-IT" dirty="0" err="1"/>
              <a:t>disturbi.Sfoca</a:t>
            </a:r>
            <a:r>
              <a:rPr lang="it-IT" dirty="0"/>
              <a:t> l’immagine in modo uniforme. Riduce il rumore mantenendo i bordi più morbidi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2050" name="Picture 2" descr="Curva de Gauss - Representacao Discreta em plano 5x5">
            <a:extLst>
              <a:ext uri="{FF2B5EF4-FFF2-40B4-BE49-F238E27FC236}">
                <a16:creationId xmlns:a16="http://schemas.microsoft.com/office/drawing/2014/main" id="{9FB57FFD-CA26-520E-B934-FF9FFE10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3767817"/>
            <a:ext cx="62388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9A3C4-8CD8-C060-AAD5-3AEAD470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7558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918F-4903-C06A-479A-929107F2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7AC1-EDFE-1884-8DA3-EB40C6C58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b="1" dirty="0"/>
              <a:t>Filtro Media (Mean Filter)</a:t>
            </a:r>
          </a:p>
          <a:p>
            <a:r>
              <a:rPr lang="it-IT" dirty="0"/>
              <a:t>Sostituisce ogni pixel con la media dei pixel vicini</a:t>
            </a:r>
          </a:p>
          <a:p>
            <a:r>
              <a:rPr lang="it-IT" dirty="0"/>
              <a:t>Riduce il rumore ma può sfocare troppo</a:t>
            </a:r>
            <a:endParaRPr lang="it-IT" b="1" dirty="0"/>
          </a:p>
          <a:p>
            <a:pPr marL="0" indent="0">
              <a:buNone/>
            </a:pPr>
            <a:r>
              <a:rPr lang="it-IT" b="1" dirty="0"/>
              <a:t>Filtro Mediano (</a:t>
            </a:r>
            <a:r>
              <a:rPr lang="it-IT" b="1" dirty="0" err="1"/>
              <a:t>Median</a:t>
            </a:r>
            <a:r>
              <a:rPr lang="it-IT" b="1" dirty="0"/>
              <a:t> Filter)</a:t>
            </a:r>
          </a:p>
          <a:p>
            <a:r>
              <a:rPr lang="it-IT" dirty="0"/>
              <a:t>Sostituisce ogni pixel con il valore mediano dei pixel vicini</a:t>
            </a:r>
          </a:p>
          <a:p>
            <a:r>
              <a:rPr lang="it-IT" dirty="0"/>
              <a:t>Ottimo per rimuovere </a:t>
            </a:r>
            <a:r>
              <a:rPr lang="it-IT" b="1" dirty="0"/>
              <a:t>rumore impulsivo</a:t>
            </a:r>
            <a:r>
              <a:rPr lang="it-IT" dirty="0"/>
              <a:t> (</a:t>
            </a:r>
            <a:r>
              <a:rPr lang="it-IT" dirty="0" err="1"/>
              <a:t>salt</a:t>
            </a:r>
            <a:r>
              <a:rPr lang="it-IT" dirty="0"/>
              <a:t>-and-</a:t>
            </a:r>
            <a:r>
              <a:rPr lang="it-IT" dirty="0" err="1"/>
              <a:t>pepper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b="1" dirty="0"/>
              <a:t>Filtro Bilaterale</a:t>
            </a:r>
          </a:p>
          <a:p>
            <a:pPr marL="0" indent="0">
              <a:buNone/>
            </a:pPr>
            <a:r>
              <a:rPr lang="it-IT" dirty="0"/>
              <a:t> Un </a:t>
            </a:r>
            <a:r>
              <a:rPr lang="it-IT" b="1" dirty="0"/>
              <a:t>filtro bilaterale</a:t>
            </a:r>
            <a:r>
              <a:rPr lang="it-IT" dirty="0"/>
              <a:t> è un filtro digitale non lineare che riduce il rumore delle immagini preservando i contorni. </a:t>
            </a:r>
            <a:r>
              <a:rPr lang="it-IT" b="1" dirty="0"/>
              <a:t>Assegna ai pixel dei pesi che dipendono</a:t>
            </a:r>
            <a:r>
              <a:rPr lang="it-IT" dirty="0"/>
              <a:t> sia dalla loro vicinanza in termini di distanza </a:t>
            </a:r>
            <a:r>
              <a:rPr lang="it-IT" b="1" dirty="0"/>
              <a:t>geometrica</a:t>
            </a:r>
            <a:r>
              <a:rPr lang="it-IT" dirty="0"/>
              <a:t> (dominio), che di somiglianza </a:t>
            </a:r>
            <a:r>
              <a:rPr lang="it-IT" b="1" dirty="0"/>
              <a:t>fotometrica</a:t>
            </a:r>
            <a:r>
              <a:rPr lang="it-IT" dirty="0"/>
              <a:t> (codominio).</a:t>
            </a:r>
          </a:p>
          <a:p>
            <a:r>
              <a:rPr lang="it-IT" dirty="0"/>
              <a:t>Riduce il rumore </a:t>
            </a:r>
            <a:r>
              <a:rPr lang="it-IT" b="1" dirty="0"/>
              <a:t>senza sfocare i bordi</a:t>
            </a:r>
            <a:endParaRPr lang="it-IT" dirty="0"/>
          </a:p>
          <a:p>
            <a:r>
              <a:rPr lang="it-IT" dirty="0"/>
              <a:t>Più sofisticato, utile per immagini dove i contorni sono importanti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F35DE0-5C5D-2D47-73E7-EE417051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4248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1796-A5E2-F265-0F69-C87AAD09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A98D2-2999-0672-0F60-2AF32431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59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La </a:t>
            </a:r>
            <a:r>
              <a:rPr lang="it-IT" b="1" dirty="0"/>
              <a:t>segmentazione</a:t>
            </a:r>
            <a:r>
              <a:rPr lang="it-IT" dirty="0"/>
              <a:t> è una tecnica fondamentale nella Computer Vision che serve a </a:t>
            </a:r>
            <a:r>
              <a:rPr lang="it-IT" b="1" dirty="0"/>
              <a:t>dividere un’immagine in parti significative</a:t>
            </a:r>
            <a:r>
              <a:rPr lang="it-IT" dirty="0"/>
              <a:t>, come oggetti, regioni o strutture. In altre parole, è il processo con cui un sistema "capisce" </a:t>
            </a:r>
            <a:r>
              <a:rPr lang="it-IT" b="1" dirty="0"/>
              <a:t>dove finisce una cosa e ne inizia un’altra</a:t>
            </a:r>
            <a:r>
              <a:rPr lang="it-IT" dirty="0"/>
              <a:t> all’interno di un’immagine.</a:t>
            </a:r>
          </a:p>
        </p:txBody>
      </p:sp>
      <p:pic>
        <p:nvPicPr>
          <p:cNvPr id="15362" name="Picture 2" descr="Image Segmentation: The Deep Learning Approach">
            <a:extLst>
              <a:ext uri="{FF2B5EF4-FFF2-40B4-BE49-F238E27FC236}">
                <a16:creationId xmlns:a16="http://schemas.microsoft.com/office/drawing/2014/main" id="{0917D748-B1F6-5D65-0F3D-E8845745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883309"/>
            <a:ext cx="5676900" cy="3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4CC0-E7A9-B187-4338-709AF09C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22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E543-3FD1-A8AE-2DE6-54AD3BC1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37"/>
            <a:ext cx="10515600" cy="1325563"/>
          </a:xfrm>
        </p:spPr>
        <p:txBody>
          <a:bodyPr/>
          <a:lstStyle/>
          <a:p>
            <a:r>
              <a:rPr lang="it-IT" dirty="0"/>
              <a:t>Tipi principali di segmentazione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89DBF-A511-62AC-60C6-6BF0BBAAC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50926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/>
              <a:t>1. Segmentazione per soglia (</a:t>
            </a:r>
            <a:r>
              <a:rPr lang="it-IT" b="1" dirty="0" err="1"/>
              <a:t>Thresholding</a:t>
            </a:r>
            <a:r>
              <a:rPr lang="it-IT" b="1" dirty="0"/>
              <a:t>)</a:t>
            </a:r>
          </a:p>
          <a:p>
            <a:pPr lvl="1"/>
            <a:r>
              <a:rPr lang="it-IT" dirty="0"/>
              <a:t>Divide l’immagine in base all’intensità dei pixel</a:t>
            </a:r>
          </a:p>
          <a:p>
            <a:pPr lvl="1"/>
            <a:r>
              <a:rPr lang="it-IT" dirty="0"/>
              <a:t>Esempio: tutto ciò che è più chiaro di un certo valore → oggetto, il resto → sfondo</a:t>
            </a:r>
          </a:p>
          <a:p>
            <a:pPr marL="0" indent="0">
              <a:buNone/>
            </a:pPr>
            <a:r>
              <a:rPr lang="it-IT" b="1" dirty="0"/>
              <a:t>2. Segmentazione basata su regioni</a:t>
            </a:r>
          </a:p>
          <a:p>
            <a:pPr lvl="1"/>
            <a:r>
              <a:rPr lang="it-IT" dirty="0"/>
              <a:t>Raggruppa pixel simili (per colore, intensità, texture)</a:t>
            </a:r>
          </a:p>
          <a:p>
            <a:pPr lvl="1"/>
            <a:r>
              <a:rPr lang="it-IT" dirty="0"/>
              <a:t>Esempio: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growing</a:t>
            </a:r>
            <a:r>
              <a:rPr lang="it-IT" dirty="0"/>
              <a:t>, </a:t>
            </a:r>
            <a:r>
              <a:rPr lang="it-IT" dirty="0" err="1"/>
              <a:t>watershed</a:t>
            </a:r>
            <a:endParaRPr lang="it-IT" dirty="0"/>
          </a:p>
          <a:p>
            <a:pPr marL="0" indent="0">
              <a:buNone/>
            </a:pPr>
            <a:r>
              <a:rPr lang="it-IT" b="1" dirty="0"/>
              <a:t>3. Segmentazione per contorni</a:t>
            </a:r>
          </a:p>
          <a:p>
            <a:pPr lvl="1"/>
            <a:r>
              <a:rPr lang="it-IT" dirty="0"/>
              <a:t>Cerca i bordi tra oggetti usando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pPr lvl="1"/>
            <a:r>
              <a:rPr lang="it-IT" dirty="0"/>
              <a:t>Esempio: </a:t>
            </a:r>
            <a:r>
              <a:rPr lang="it-IT" dirty="0" err="1"/>
              <a:t>Canny</a:t>
            </a:r>
            <a:r>
              <a:rPr lang="it-IT" dirty="0"/>
              <a:t> + analisi dei contorni</a:t>
            </a:r>
          </a:p>
          <a:p>
            <a:pPr marL="0" indent="0">
              <a:buNone/>
            </a:pPr>
            <a:r>
              <a:rPr lang="it-IT" b="1" dirty="0"/>
              <a:t>4. Segmentazione semantica</a:t>
            </a:r>
          </a:p>
          <a:p>
            <a:pPr lvl="1"/>
            <a:r>
              <a:rPr lang="it-IT" dirty="0"/>
              <a:t>Ogni pixel viene etichettato con una </a:t>
            </a:r>
            <a:r>
              <a:rPr lang="it-IT" b="1" dirty="0"/>
              <a:t>classe</a:t>
            </a:r>
            <a:r>
              <a:rPr lang="it-IT" dirty="0"/>
              <a:t> (es. “strada”, “albero”, “persona”)</a:t>
            </a:r>
          </a:p>
          <a:p>
            <a:pPr lvl="1"/>
            <a:r>
              <a:rPr lang="it-IT" dirty="0"/>
              <a:t>Usata in deep learning con reti come </a:t>
            </a:r>
            <a:r>
              <a:rPr lang="it-IT" b="1" dirty="0"/>
              <a:t>U-Net</a:t>
            </a:r>
            <a:r>
              <a:rPr lang="it-IT" dirty="0"/>
              <a:t>, </a:t>
            </a:r>
            <a:r>
              <a:rPr lang="it-IT" b="1" dirty="0" err="1"/>
              <a:t>DeepLab</a:t>
            </a:r>
            <a:r>
              <a:rPr lang="it-IT" dirty="0"/>
              <a:t>, </a:t>
            </a:r>
            <a:r>
              <a:rPr lang="it-IT" b="1" dirty="0"/>
              <a:t>Mask R-CNN</a:t>
            </a:r>
            <a:endParaRPr lang="it-IT" dirty="0"/>
          </a:p>
          <a:p>
            <a:pPr marL="0" indent="0">
              <a:buNone/>
            </a:pPr>
            <a:r>
              <a:rPr lang="it-IT" b="1" dirty="0"/>
              <a:t>5. Segmentazione istanziata</a:t>
            </a:r>
          </a:p>
          <a:p>
            <a:pPr lvl="1"/>
            <a:r>
              <a:rPr lang="it-IT" dirty="0"/>
              <a:t>Non solo dice “questo è un gatto”, ma distingue </a:t>
            </a:r>
            <a:r>
              <a:rPr lang="it-IT" b="1" dirty="0"/>
              <a:t>ogni singolo gatto</a:t>
            </a:r>
            <a:r>
              <a:rPr lang="it-IT" dirty="0"/>
              <a:t> nell’immagine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0F06-F051-0C98-34A5-7D10DB86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387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E89CC-E7C2-BA16-3BEA-D98AC4C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Tecniche comuni: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1C6F-4BFE-E1D3-972E-C7C5267C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Thresholding</a:t>
            </a:r>
            <a:r>
              <a:rPr lang="it-IT" dirty="0"/>
              <a:t> (soglia): semplice, basata sull’intensità dei pixel.</a:t>
            </a:r>
          </a:p>
          <a:p>
            <a:r>
              <a:rPr lang="it-IT" b="1" dirty="0"/>
              <a:t>Clustering</a:t>
            </a:r>
            <a:r>
              <a:rPr lang="it-IT" dirty="0"/>
              <a:t> (es. K-</a:t>
            </a:r>
            <a:r>
              <a:rPr lang="it-IT" dirty="0" err="1"/>
              <a:t>means</a:t>
            </a:r>
            <a:r>
              <a:rPr lang="it-IT" dirty="0"/>
              <a:t>): raggruppa pixel simili.</a:t>
            </a:r>
          </a:p>
          <a:p>
            <a:r>
              <a:rPr lang="it-IT" b="1" dirty="0"/>
              <a:t>Edge </a:t>
            </a:r>
            <a:r>
              <a:rPr lang="it-IT" b="1" dirty="0" err="1"/>
              <a:t>detection</a:t>
            </a:r>
            <a:r>
              <a:rPr lang="it-IT" dirty="0"/>
              <a:t>: individua i contorni degli oggetti.</a:t>
            </a:r>
          </a:p>
          <a:p>
            <a:r>
              <a:rPr lang="it-IT" b="1" dirty="0"/>
              <a:t>Active </a:t>
            </a:r>
            <a:r>
              <a:rPr lang="it-IT" b="1" dirty="0" err="1"/>
              <a:t>Contours</a:t>
            </a:r>
            <a:r>
              <a:rPr lang="it-IT" b="1" dirty="0"/>
              <a:t> (</a:t>
            </a:r>
            <a:r>
              <a:rPr lang="it-IT" b="1" dirty="0" err="1"/>
              <a:t>Snakes</a:t>
            </a:r>
            <a:r>
              <a:rPr lang="it-IT" b="1" dirty="0"/>
              <a:t>): </a:t>
            </a:r>
            <a:r>
              <a:rPr lang="it-IT" dirty="0"/>
              <a:t>Curve che si muovono nell’immagine per aderire ai bordi.</a:t>
            </a:r>
          </a:p>
          <a:p>
            <a:r>
              <a:rPr lang="it-IT" b="1" dirty="0"/>
              <a:t>Deep learning</a:t>
            </a:r>
            <a:r>
              <a:rPr lang="it-IT" dirty="0"/>
              <a:t>: </a:t>
            </a:r>
          </a:p>
          <a:p>
            <a:pPr lvl="1"/>
            <a:r>
              <a:rPr lang="it-IT" b="1" dirty="0"/>
              <a:t>U-Net</a:t>
            </a:r>
            <a:r>
              <a:rPr lang="it-IT" dirty="0"/>
              <a:t>, </a:t>
            </a:r>
            <a:r>
              <a:rPr lang="it-IT" b="1" dirty="0"/>
              <a:t>Mask R-CNN</a:t>
            </a:r>
            <a:r>
              <a:rPr lang="it-IT" dirty="0"/>
              <a:t>, </a:t>
            </a:r>
            <a:r>
              <a:rPr lang="it-IT" b="1" dirty="0" err="1"/>
              <a:t>DeepLab</a:t>
            </a:r>
            <a:r>
              <a:rPr lang="it-IT" dirty="0"/>
              <a:t>: reti neurali </a:t>
            </a:r>
            <a:r>
              <a:rPr lang="it-IT" dirty="0" err="1"/>
              <a:t>convoluzionali</a:t>
            </a:r>
            <a:r>
              <a:rPr lang="it-IT" dirty="0"/>
              <a:t> (CNN) molto usate per segmentazione avanzata.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63E87-1885-D94A-ED6A-4873B980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44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0BE8A-713E-905F-AE2D-F2F99C99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501"/>
            <a:ext cx="10515600" cy="228600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Esempio pratico: </a:t>
            </a:r>
            <a:r>
              <a:rPr lang="it-IT" b="1" dirty="0" err="1"/>
              <a:t>MediaPipe</a:t>
            </a:r>
            <a:r>
              <a:rPr lang="it-IT" b="1" dirty="0"/>
              <a:t> Hands</a:t>
            </a:r>
          </a:p>
          <a:p>
            <a:r>
              <a:rPr lang="it-IT" dirty="0"/>
              <a:t>Non fa vera e propria segmentazione pixel-per-pixel, ma </a:t>
            </a:r>
            <a:r>
              <a:rPr lang="it-IT" b="1" dirty="0"/>
              <a:t>rileva direttamente i </a:t>
            </a:r>
            <a:r>
              <a:rPr lang="it-IT" b="1" dirty="0" err="1"/>
              <a:t>keypoints</a:t>
            </a:r>
            <a:r>
              <a:rPr lang="it-IT" dirty="0"/>
              <a:t> (21 punti della mano).</a:t>
            </a:r>
          </a:p>
          <a:p>
            <a:r>
              <a:rPr lang="it-IT" dirty="0"/>
              <a:t>Tuttavia, internamente usa una </a:t>
            </a:r>
            <a:r>
              <a:rPr lang="it-IT" b="1" dirty="0"/>
              <a:t>segmentazione implicita</a:t>
            </a:r>
            <a:r>
              <a:rPr lang="it-IT" dirty="0"/>
              <a:t> per capire dove si trova la mano nell'immagine.</a:t>
            </a:r>
          </a:p>
          <a:p>
            <a:endParaRPr lang="it-IT" dirty="0"/>
          </a:p>
        </p:txBody>
      </p:sp>
      <p:pic>
        <p:nvPicPr>
          <p:cNvPr id="21506" name="Picture 2" descr="Guida al rilevamento dei punti di riferimento della mano | Google AI Edge |  Google AI for Developers">
            <a:extLst>
              <a:ext uri="{FF2B5EF4-FFF2-40B4-BE49-F238E27FC236}">
                <a16:creationId xmlns:a16="http://schemas.microsoft.com/office/drawing/2014/main" id="{66C756D5-4840-BA96-3F6E-565FDDDE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33" y="2679700"/>
            <a:ext cx="908333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5B7186-8273-AAF5-5D7C-2D36F71F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906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E393CC-AD26-7531-7E57-8E59FAA89A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4307" y="4368800"/>
                <a:ext cx="10553294" cy="1587500"/>
              </a:xfrm>
            </p:spPr>
            <p:txBody>
              <a:bodyPr>
                <a:normAutofit fontScale="90000"/>
              </a:bodyPr>
              <a:lstStyle/>
              <a:p>
                <a:pPr/>
                <a:br>
                  <a:rPr lang="it-IT" dirty="0"/>
                </a:br>
                <a:r>
                  <a:rPr lang="it-IT" sz="2200" b="1" dirty="0"/>
                  <a:t>L’</a:t>
                </a:r>
                <a:r>
                  <a:rPr lang="it-IT" sz="2200" b="1" dirty="0" err="1"/>
                  <a:t>accuracy</a:t>
                </a:r>
                <a:r>
                  <a:rPr lang="it-IT" sz="2200" dirty="0"/>
                  <a:t> è la percentuale di predizioni corrette</a:t>
                </a:r>
                <a:br>
                  <a:rPr lang="it-IT" sz="2200" dirty="0"/>
                </a:br>
                <a:br>
                  <a:rPr lang="it-IT" sz="22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2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it-IT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𝑝𝑟𝑒𝑑𝑖𝑧𝑖𝑜𝑛𝑖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𝑐𝑜𝑟𝑟𝑒𝑡𝑡𝑒</m:t>
                          </m:r>
                        </m:num>
                        <m:den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𝑡𝑜𝑡𝑎𝑙𝑒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200">
                              <a:latin typeface="Cambria Math" panose="02040503050406030204" pitchFamily="18" charset="0"/>
                            </a:rPr>
                            <m:t>𝑝𝑟𝑒𝑑𝑖𝑧𝑖𝑜𝑛𝑖</m:t>
                          </m:r>
                        </m:den>
                      </m:f>
                    </m:oMath>
                  </m:oMathPara>
                </a14:m>
                <a:br>
                  <a:rPr lang="it-IT" dirty="0"/>
                </a:br>
                <a:br>
                  <a:rPr lang="it-IT" dirty="0"/>
                </a:br>
                <a:endParaRPr lang="it-IT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E393CC-AD26-7531-7E57-8E59FAA89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4307" y="4368800"/>
                <a:ext cx="10553294" cy="1587500"/>
              </a:xfrm>
              <a:blipFill>
                <a:blip r:embed="rId4"/>
                <a:stretch>
                  <a:fillRect l="-635" t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 descr="Measuring Performance: The Confusion Matrix – Glass Box Medicine">
            <a:extLst>
              <a:ext uri="{FF2B5EF4-FFF2-40B4-BE49-F238E27FC236}">
                <a16:creationId xmlns:a16="http://schemas.microsoft.com/office/drawing/2014/main" id="{5F7DCAB6-7119-E851-E127-06FDDC37E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42" y="511628"/>
            <a:ext cx="577990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98A03A-1CB8-EABC-73E9-9AA602ACB1D4}"/>
              </a:ext>
            </a:extLst>
          </p:cNvPr>
          <p:cNvSpPr txBox="1">
            <a:spLocks/>
          </p:cNvSpPr>
          <p:nvPr/>
        </p:nvSpPr>
        <p:spPr>
          <a:xfrm>
            <a:off x="1229679" y="107950"/>
            <a:ext cx="8115300" cy="158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Metriche di valutazione</a:t>
            </a:r>
            <a:br>
              <a:rPr lang="it-IT" dirty="0"/>
            </a:b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B6033-142C-5C55-4FE4-7F4FB3764842}"/>
              </a:ext>
            </a:extLst>
          </p:cNvPr>
          <p:cNvSpPr txBox="1"/>
          <p:nvPr/>
        </p:nvSpPr>
        <p:spPr>
          <a:xfrm>
            <a:off x="724306" y="1335038"/>
            <a:ext cx="6090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</a:t>
            </a:r>
            <a:r>
              <a:rPr lang="it-IT" b="1" dirty="0"/>
              <a:t>metriche di valutazione</a:t>
            </a:r>
            <a:r>
              <a:rPr lang="it-IT" dirty="0"/>
              <a:t> nel machine learning servono a misurare quanto bene un modello sta performando, sia in fase di addestramento che di test. </a:t>
            </a:r>
          </a:p>
          <a:p>
            <a:endParaRPr lang="it-IT" dirty="0"/>
          </a:p>
          <a:p>
            <a:r>
              <a:rPr lang="it-IT" dirty="0"/>
              <a:t>La </a:t>
            </a:r>
            <a:r>
              <a:rPr lang="it-IT" b="1" dirty="0" err="1"/>
              <a:t>confusion</a:t>
            </a:r>
            <a:r>
              <a:rPr lang="it-IT" b="1" dirty="0"/>
              <a:t> </a:t>
            </a:r>
            <a:r>
              <a:rPr lang="it-IT" b="1" dirty="0" err="1"/>
              <a:t>matrix</a:t>
            </a:r>
            <a:r>
              <a:rPr lang="it-IT" dirty="0"/>
              <a:t> è uno strumento fondamentale per valutare le prestazioni di un modello di </a:t>
            </a:r>
            <a:r>
              <a:rPr lang="it-IT" b="1" dirty="0"/>
              <a:t>classificazione</a:t>
            </a:r>
            <a:r>
              <a:rPr lang="it-IT" dirty="0"/>
              <a:t>. Ti permette di visualizzare chiaramente </a:t>
            </a:r>
            <a:r>
              <a:rPr lang="it-IT" b="1" dirty="0"/>
              <a:t>quali classi sono state correttamente o erroneamente predette</a:t>
            </a:r>
            <a:r>
              <a:rPr lang="it-I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6EBB9-55E0-2D49-5758-55C7640D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077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2A0B3C-301F-0858-21F1-90BD815945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3400" y="5013325"/>
                <a:ext cx="105156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it-IT" sz="36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it-IT" sz="36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2A0B3C-301F-0858-21F1-90BD81594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5013325"/>
                <a:ext cx="10515600" cy="13255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01F1C76-DC92-54B4-357B-1AFEEC60872A}"/>
              </a:ext>
            </a:extLst>
          </p:cNvPr>
          <p:cNvSpPr txBox="1"/>
          <p:nvPr/>
        </p:nvSpPr>
        <p:spPr>
          <a:xfrm>
            <a:off x="428171" y="3886200"/>
            <a:ext cx="662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F1 Score</a:t>
            </a:r>
          </a:p>
          <a:p>
            <a:r>
              <a:rPr lang="it-IT" sz="2600" dirty="0"/>
              <a:t>Media armonica tra </a:t>
            </a:r>
            <a:r>
              <a:rPr lang="it-IT" sz="2600" dirty="0" err="1"/>
              <a:t>precision</a:t>
            </a:r>
            <a:r>
              <a:rPr lang="it-IT" sz="2600" dirty="0"/>
              <a:t> e recall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DEC4DA-181B-AC9B-4A7F-B2381A2B1725}"/>
                  </a:ext>
                </a:extLst>
              </p:cNvPr>
              <p:cNvSpPr txBox="1"/>
              <p:nvPr/>
            </p:nvSpPr>
            <p:spPr>
              <a:xfrm>
                <a:off x="428171" y="460262"/>
                <a:ext cx="11335657" cy="342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800" b="1" dirty="0"/>
                  <a:t>Precision</a:t>
                </a:r>
              </a:p>
              <a:p>
                <a:r>
                  <a:rPr lang="it-IT" sz="2800" dirty="0"/>
                  <a:t>Quanto delle predizioni positive sono veramente positive.</a:t>
                </a:r>
              </a:p>
              <a:p>
                <a:r>
                  <a:rPr lang="it-IT" sz="2600" dirty="0"/>
                  <a:t>Precision</a:t>
                </a:r>
                <a14:m>
                  <m:oMath xmlns:m="http://schemas.openxmlformats.org/officeDocument/2006/math"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𝑃𝑜𝑠𝑖𝑡𝑖𝑣𝑒𝑠</m:t>
                        </m:r>
                      </m:num>
                      <m:den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𝐹𝑎𝑙𝑠𝑒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𝑃𝑜𝑠𝑖𝑡𝑖𝑣𝑒𝑠</m:t>
                        </m:r>
                      </m:den>
                    </m:f>
                  </m:oMath>
                </a14:m>
                <a:br>
                  <a:rPr lang="it-IT" sz="2600" dirty="0"/>
                </a:br>
                <a:br>
                  <a:rPr lang="it-IT" sz="2600" dirty="0"/>
                </a:br>
                <a:r>
                  <a:rPr lang="it-IT" sz="2800" b="1" dirty="0"/>
                  <a:t>Recall (Sensibilità)</a:t>
                </a:r>
              </a:p>
              <a:p>
                <a:r>
                  <a:rPr lang="it-IT" sz="2800" dirty="0"/>
                  <a:t>Quanto dei veri positivi sono stati trovati.</a:t>
                </a:r>
              </a:p>
              <a:p>
                <a:r>
                  <a:rPr lang="it-IT" sz="2600" dirty="0"/>
                  <a:t>Recall(Sensibilità)</a:t>
                </a:r>
                <a14:m>
                  <m:oMath xmlns:m="http://schemas.openxmlformats.org/officeDocument/2006/math">
                    <m:r>
                      <a:rPr lang="it-IT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𝑃𝑜𝑠𝑖𝑡𝑖𝑣𝑒𝑠</m:t>
                        </m:r>
                      </m:num>
                      <m:den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𝐹𝑎𝑙𝑠𝑒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𝑁𝑒𝑔𝑎𝑡𝑖𝑣𝑒𝑠</m:t>
                        </m:r>
                      </m:den>
                    </m:f>
                  </m:oMath>
                </a14:m>
                <a:endParaRPr lang="it-IT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DEC4DA-181B-AC9B-4A7F-B2381A2B1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1" y="460262"/>
                <a:ext cx="11335657" cy="3425938"/>
              </a:xfrm>
              <a:prstGeom prst="rect">
                <a:avLst/>
              </a:prstGeom>
              <a:blipFill>
                <a:blip r:embed="rId5"/>
                <a:stretch>
                  <a:fillRect l="-1075" t="-19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1FE08-F120-0C53-77C8-BB5E7E07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26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CEFF-FAD1-99DD-C880-1318A656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Campi di applicazione: Sanità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A05B-1866-E5C9-3121-F55AF1D0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4800" cy="4351338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/>
              <a:t>Diagnosi automatica da immagini mediche</a:t>
            </a:r>
          </a:p>
          <a:p>
            <a:r>
              <a:rPr lang="it-IT" dirty="0"/>
              <a:t>Rilevamento precoce di tumori</a:t>
            </a:r>
          </a:p>
          <a:p>
            <a:r>
              <a:rPr lang="it-IT" dirty="0"/>
              <a:t>Supporto alla ricerca farmacologica</a:t>
            </a:r>
          </a:p>
          <a:p>
            <a:r>
              <a:rPr lang="it-IT" dirty="0"/>
              <a:t>Miglioramento della qualità delle immagini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026" name="Picture 2" descr="2.472.473 immagini vettoriali e grafica vettoriale stock a tema Sanità e  medicina | Shutterstock">
            <a:extLst>
              <a:ext uri="{FF2B5EF4-FFF2-40B4-BE49-F238E27FC236}">
                <a16:creationId xmlns:a16="http://schemas.microsoft.com/office/drawing/2014/main" id="{E9E715C3-C44B-8265-8888-1BF7C4EB0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3"/>
          <a:stretch>
            <a:fillRect/>
          </a:stretch>
        </p:blipFill>
        <p:spPr bwMode="auto">
          <a:xfrm>
            <a:off x="8096250" y="1385888"/>
            <a:ext cx="3765550" cy="38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6CDA5-FC91-38EB-E6A5-020027DA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312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24894-25BD-F055-2534-22AF74D8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Metriche per il rilevamento e la </a:t>
            </a:r>
            <a:r>
              <a:rPr lang="it-IT" dirty="0" err="1"/>
              <a:t>segmantazione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D5E7E3-AB23-57CD-F8EA-14D5E8AEF3A3}"/>
                  </a:ext>
                </a:extLst>
              </p:cNvPr>
              <p:cNvSpPr txBox="1"/>
              <p:nvPr/>
            </p:nvSpPr>
            <p:spPr>
              <a:xfrm>
                <a:off x="261257" y="2394857"/>
                <a:ext cx="12203459" cy="122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Intersection over Union (</a:t>
                </a:r>
                <a:r>
                  <a:rPr lang="it-IT" b="1" dirty="0" err="1"/>
                  <a:t>IoU</a:t>
                </a:r>
                <a:r>
                  <a:rPr lang="it-IT" b="1" dirty="0"/>
                  <a:t>): </a:t>
                </a:r>
                <a:r>
                  <a:rPr lang="it-IT" dirty="0"/>
                  <a:t>Quanto si sovrappone la mia predizione con la verità?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𝑠𝑜𝑣𝑟𝑎𝑝𝑝𝑜𝑠𝑖𝑧𝑖𝑜𝑛𝑒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𝑡𝑟𝑎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𝑝𝑟𝑒𝑑𝑖𝑧𝑖𝑜𝑛𝑒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𝑢𝑛𝑖𝑜𝑛𝑒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𝑡𝑟𝑎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𝑝𝑟𝑒𝑑𝑖𝑧𝑖𝑜𝑛𝑒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D5E7E3-AB23-57CD-F8EA-14D5E8AEF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2394857"/>
                <a:ext cx="12203459" cy="1220847"/>
              </a:xfrm>
              <a:prstGeom prst="rect">
                <a:avLst/>
              </a:prstGeom>
              <a:blipFill>
                <a:blip r:embed="rId4"/>
                <a:stretch>
                  <a:fillRect l="-450" t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817B26-B1A2-EA0B-45E9-E24E166115C4}"/>
                  </a:ext>
                </a:extLst>
              </p:cNvPr>
              <p:cNvSpPr txBox="1"/>
              <p:nvPr/>
            </p:nvSpPr>
            <p:spPr>
              <a:xfrm>
                <a:off x="261255" y="3828454"/>
                <a:ext cx="11510442" cy="121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Pixel </a:t>
                </a:r>
                <a:r>
                  <a:rPr lang="it-IT" b="1" dirty="0" err="1"/>
                  <a:t>Accuracy</a:t>
                </a:r>
                <a:r>
                  <a:rPr lang="it-IT" b="1" dirty="0"/>
                  <a:t>: </a:t>
                </a:r>
                <a:r>
                  <a:rPr lang="it-IT" dirty="0"/>
                  <a:t>Quanti pixel ho classificato correttamente rispetto al totale?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𝑃𝑖𝑥𝑒𝑙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𝑐𝑜𝑟𝑟𝑒𝑡𝑡𝑖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𝑁𝑢𝑚𝑒𝑟𝑜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𝑡𝑜𝑡𝑎𝑙𝑒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817B26-B1A2-EA0B-45E9-E24E1661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5" y="3828454"/>
                <a:ext cx="11510442" cy="1218923"/>
              </a:xfrm>
              <a:prstGeom prst="rect">
                <a:avLst/>
              </a:prstGeom>
              <a:blipFill>
                <a:blip r:embed="rId5"/>
                <a:stretch>
                  <a:fillRect l="-477" t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F82AC4-326B-2FC3-32F0-856F1A561892}"/>
                  </a:ext>
                </a:extLst>
              </p:cNvPr>
              <p:cNvSpPr txBox="1"/>
              <p:nvPr/>
            </p:nvSpPr>
            <p:spPr>
              <a:xfrm>
                <a:off x="261255" y="5412502"/>
                <a:ext cx="11741447" cy="94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Dice </a:t>
                </a:r>
                <a:r>
                  <a:rPr lang="it-IT" b="1" dirty="0" err="1"/>
                  <a:t>Coefficient</a:t>
                </a:r>
                <a:r>
                  <a:rPr lang="it-IT" b="1" dirty="0"/>
                  <a:t>: </a:t>
                </a:r>
                <a:r>
                  <a:rPr lang="it-IT" dirty="0"/>
                  <a:t>Quanto si sovrappone la mia predizione con la verità?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Dice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𝑠𝑜𝑣𝑟𝑎𝑝𝑝𝑜𝑠𝑖𝑧𝑖𝑜𝑛𝑒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𝑡𝑟𝑎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𝑝𝑟𝑒𝑑𝑖𝑧𝑖𝑜𝑛𝑒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𝑝𝑟𝑒𝑑𝑖𝑧𝑖𝑜𝑛𝑒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F82AC4-326B-2FC3-32F0-856F1A561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5" y="5412502"/>
                <a:ext cx="11741447" cy="943848"/>
              </a:xfrm>
              <a:prstGeom prst="rect">
                <a:avLst/>
              </a:prstGeom>
              <a:blipFill>
                <a:blip r:embed="rId6"/>
                <a:stretch>
                  <a:fillRect l="-467" t="-32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3AEDF-4BE9-20AE-ADCB-14E65B09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31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29269-22BD-0EBA-31F6-B02A35A46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5B54-A20E-200A-0545-12210484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Campi di applicazione: Automotive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9162-D736-630A-A8C0-3AC5A121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39" y="2232499"/>
            <a:ext cx="4796190" cy="3850801"/>
          </a:xfrm>
        </p:spPr>
        <p:txBody>
          <a:bodyPr>
            <a:normAutofit/>
          </a:bodyPr>
          <a:lstStyle/>
          <a:p>
            <a:r>
              <a:rPr lang="it-IT" dirty="0"/>
              <a:t>Veicoli autonomi</a:t>
            </a:r>
          </a:p>
          <a:p>
            <a:r>
              <a:rPr lang="it-IT" dirty="0"/>
              <a:t>Riconoscimento dei segnali stradali</a:t>
            </a:r>
          </a:p>
          <a:p>
            <a:r>
              <a:rPr lang="it-IT" dirty="0"/>
              <a:t>Previsione del comportamento dei pedoni</a:t>
            </a:r>
          </a:p>
          <a:p>
            <a:r>
              <a:rPr lang="it-IT" dirty="0"/>
              <a:t>Mappatura e localizzazione</a:t>
            </a:r>
          </a:p>
        </p:txBody>
      </p:sp>
      <p:pic>
        <p:nvPicPr>
          <p:cNvPr id="2050" name="Picture 2" descr="Car decal design and various car sticker design on white background |  Premium AI-generated vector">
            <a:extLst>
              <a:ext uri="{FF2B5EF4-FFF2-40B4-BE49-F238E27FC236}">
                <a16:creationId xmlns:a16="http://schemas.microsoft.com/office/drawing/2014/main" id="{7C21E512-B763-F527-4FA3-E2D049C1D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 b="22675"/>
          <a:stretch>
            <a:fillRect/>
          </a:stretch>
        </p:blipFill>
        <p:spPr bwMode="auto">
          <a:xfrm>
            <a:off x="6229350" y="1861884"/>
            <a:ext cx="5962650" cy="313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A0584-0EFA-6B7F-53FB-3A4E8223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7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C5A75-8AE6-D35F-32E2-B841904CF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D42C-047F-F574-6A60-C5C51E8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0771" cy="1325563"/>
          </a:xfrm>
        </p:spPr>
        <p:txBody>
          <a:bodyPr/>
          <a:lstStyle/>
          <a:p>
            <a:r>
              <a:rPr lang="it-IT" dirty="0"/>
              <a:t>Campi di applicazione: Sicurezza e sorveglianza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214B-7A7B-64AE-7210-6B7C857B0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2568"/>
            <a:ext cx="5791200" cy="3062061"/>
          </a:xfrm>
        </p:spPr>
        <p:txBody>
          <a:bodyPr/>
          <a:lstStyle/>
          <a:p>
            <a:r>
              <a:rPr lang="it-IT" dirty="0"/>
              <a:t>Riconoscimento facciale per accessi</a:t>
            </a:r>
          </a:p>
          <a:p>
            <a:r>
              <a:rPr lang="it-IT" dirty="0"/>
              <a:t>Sorveglianza predittiva con Vision AI</a:t>
            </a:r>
          </a:p>
          <a:p>
            <a:r>
              <a:rPr lang="it-IT" dirty="0"/>
              <a:t>Monitoraggio in smart cities (sicurezza urbana)</a:t>
            </a:r>
          </a:p>
        </p:txBody>
      </p:sp>
      <p:pic>
        <p:nvPicPr>
          <p:cNvPr id="3074" name="Picture 2" descr="CCTV Security Camera Symbol Sign, Vector Illustration, Isolate on White  Background Label .EPS10 Stock Vector - Illustration of electronic,  surveillance: 275796122">
            <a:extLst>
              <a:ext uri="{FF2B5EF4-FFF2-40B4-BE49-F238E27FC236}">
                <a16:creationId xmlns:a16="http://schemas.microsoft.com/office/drawing/2014/main" id="{D6AD435D-2624-8D1B-D7FA-F2D904ED3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04" y="2078460"/>
            <a:ext cx="3260404" cy="326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C9737-2FBB-206C-0C19-B5737A61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2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B49C-AFC3-7D18-88B0-F35D3F96E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333F-FA2D-5585-415A-4DBB64A2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Campi di applicazione: Riconoscimento ottico dei caratteri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663C-5D2E-A07C-ECBE-B6D5DDE2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881"/>
            <a:ext cx="4470400" cy="4229810"/>
          </a:xfrm>
        </p:spPr>
        <p:txBody>
          <a:bodyPr>
            <a:normAutofit/>
          </a:bodyPr>
          <a:lstStyle/>
          <a:p>
            <a:r>
              <a:rPr lang="it-IT" dirty="0"/>
              <a:t>Digitalizzazione di documenti cartacei</a:t>
            </a:r>
          </a:p>
          <a:p>
            <a:r>
              <a:rPr lang="it-IT" dirty="0"/>
              <a:t>Lettura automatica delle targhe (ALPR)</a:t>
            </a:r>
          </a:p>
          <a:p>
            <a:r>
              <a:rPr lang="it-IT" dirty="0"/>
              <a:t>Automazione bancaria e finanziaria</a:t>
            </a:r>
          </a:p>
          <a:p>
            <a:r>
              <a:rPr lang="it-IT" dirty="0"/>
              <a:t>Accessibilità per ipovedenti</a:t>
            </a:r>
          </a:p>
        </p:txBody>
      </p:sp>
      <p:pic>
        <p:nvPicPr>
          <p:cNvPr id="4100" name="Picture 4" descr="Download free Optical recognition stickers in PNG &amp; SVG">
            <a:extLst>
              <a:ext uri="{FF2B5EF4-FFF2-40B4-BE49-F238E27FC236}">
                <a16:creationId xmlns:a16="http://schemas.microsoft.com/office/drawing/2014/main" id="{7190409A-B430-3783-8250-472248DB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90" y="1433838"/>
            <a:ext cx="4229810" cy="42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C3397-BFA1-8F12-1D27-E462FA5D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92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11E9-E3F2-0AE3-11B7-FE07D7BF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8E70-5B0F-2275-AA90-3775E0BC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3100" cy="4351338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dirty="0"/>
              <a:t>Gaming e intrattenimento immersivo</a:t>
            </a:r>
          </a:p>
          <a:p>
            <a:r>
              <a:rPr lang="it-IT" dirty="0"/>
              <a:t>Musei e cultura</a:t>
            </a:r>
          </a:p>
          <a:p>
            <a:r>
              <a:rPr lang="it-IT" dirty="0"/>
              <a:t>Educazione e formazione</a:t>
            </a:r>
          </a:p>
          <a:p>
            <a:r>
              <a:rPr lang="it-IT" dirty="0"/>
              <a:t>Esperienze di shopping aumentato (provare virtualmente vestiti)</a:t>
            </a:r>
          </a:p>
        </p:txBody>
      </p:sp>
      <p:pic>
        <p:nvPicPr>
          <p:cNvPr id="5122" name="Picture 2" descr="Free Ar Stickers, + 33 stickers (SVG, PNG) | Flaticon">
            <a:extLst>
              <a:ext uri="{FF2B5EF4-FFF2-40B4-BE49-F238E27FC236}">
                <a16:creationId xmlns:a16="http://schemas.microsoft.com/office/drawing/2014/main" id="{6A6C4ADD-5743-93B9-BE84-E0B5ABC0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29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CA9060-6F60-407A-7C1B-414C0127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06000" cy="1325563"/>
          </a:xfrm>
        </p:spPr>
        <p:txBody>
          <a:bodyPr>
            <a:normAutofit/>
          </a:bodyPr>
          <a:lstStyle/>
          <a:p>
            <a:r>
              <a:rPr lang="it-IT" dirty="0"/>
              <a:t>Campi di applicazione: Realtà aumentata</a:t>
            </a:r>
            <a:br>
              <a:rPr lang="it-IT" dirty="0"/>
            </a:b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E359D-FCC0-57CD-F35E-FC835C8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38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4F2F-F6B2-2D36-0ACB-45D86B40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Cos'è un'immagine per un computer?</a:t>
            </a:r>
            <a:br>
              <a:rPr lang="it-IT" b="1" dirty="0"/>
            </a:b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F318-3407-FAF7-390F-91146369B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886"/>
            <a:ext cx="5912796" cy="50301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Un'immagine digitale è una </a:t>
            </a:r>
            <a:r>
              <a:rPr lang="it-IT" b="1" dirty="0"/>
              <a:t>matrice bidimensionale di pixel</a:t>
            </a:r>
            <a:r>
              <a:rPr lang="it-IT" dirty="0"/>
              <a:t>, dove ogni pixel rappresenta un punto dell'immagine e contiene informazioni sul colore o sull'intensità luminosa.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Tipi di immagini:</a:t>
            </a:r>
          </a:p>
          <a:p>
            <a:r>
              <a:rPr lang="it-IT" b="1" dirty="0" err="1"/>
              <a:t>Grayscale</a:t>
            </a:r>
            <a:r>
              <a:rPr lang="it-IT" b="1" dirty="0"/>
              <a:t> (scala di grigi)</a:t>
            </a:r>
            <a:r>
              <a:rPr lang="it-IT" dirty="0"/>
              <a:t>: ogni pixel ha un valore tra 0 (nero) e 255 (bianco).</a:t>
            </a:r>
          </a:p>
          <a:p>
            <a:r>
              <a:rPr lang="it-IT" b="1" dirty="0"/>
              <a:t>RGB (colori)</a:t>
            </a:r>
            <a:r>
              <a:rPr lang="it-IT" dirty="0"/>
              <a:t>: ogni pixel è rappresentato da tre valori (Red, Green, Blue), ciascuno tra 0 e 255.</a:t>
            </a:r>
          </a:p>
          <a:p>
            <a:r>
              <a:rPr lang="it-IT" b="1" dirty="0"/>
              <a:t>RGBA</a:t>
            </a:r>
            <a:r>
              <a:rPr lang="it-IT" dirty="0"/>
              <a:t>: come RGB, ma con un canale aggiuntivo per la trasparenza (Alpha).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146" name="Picture 2" descr="Learn Linear Algebra for Image Manipulation | Introduction to Computer  Vision">
            <a:extLst>
              <a:ext uri="{FF2B5EF4-FFF2-40B4-BE49-F238E27FC236}">
                <a16:creationId xmlns:a16="http://schemas.microsoft.com/office/drawing/2014/main" id="{6D384710-9C80-81F9-FD81-7D4FBE6D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006" y="1752600"/>
            <a:ext cx="444817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81C5A-5983-B52B-A090-2BA9AF63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E989-07E8-40F9-93F8-8D00D976D7E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808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54277c9-dafe-44aa-85a4-73d5c7c52450}" enabled="0" method="" siteId="{f54277c9-dafe-44aa-85a4-73d5c7c524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2551</Words>
  <Application>Microsoft Office PowerPoint</Application>
  <PresentationFormat>Widescreen</PresentationFormat>
  <Paragraphs>271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Office Theme</vt:lpstr>
      <vt:lpstr>PowerPoint Presentation</vt:lpstr>
      <vt:lpstr>Argomenti della presentazione</vt:lpstr>
      <vt:lpstr>Computer vision</vt:lpstr>
      <vt:lpstr>Campi di applicazione: Sanità</vt:lpstr>
      <vt:lpstr>Campi di applicazione: Automotive</vt:lpstr>
      <vt:lpstr>Campi di applicazione: Sicurezza e sorveglianza</vt:lpstr>
      <vt:lpstr>Campi di applicazione: Riconoscimento ottico dei caratteri</vt:lpstr>
      <vt:lpstr>Campi di applicazione: Realtà aumentata </vt:lpstr>
      <vt:lpstr>Cos'è un'immagine per un computer? </vt:lpstr>
      <vt:lpstr>Parametri Chiave delle Immagini Digitali</vt:lpstr>
      <vt:lpstr>Fondamenti dei Video Digitali</vt:lpstr>
      <vt:lpstr>Il formato (es. JPG, PNG, GIF, BMP) determina come i dati sono organizzati e compressi:</vt:lpstr>
      <vt:lpstr>PowerPoint Presentation</vt:lpstr>
      <vt:lpstr>PowerPoint Presentation</vt:lpstr>
      <vt:lpstr>Edge detection</vt:lpstr>
      <vt:lpstr>Algoritmo di Sobel </vt:lpstr>
      <vt:lpstr>Algoritmo di Sobel </vt:lpstr>
      <vt:lpstr>Algoritmo di Sobel esempio matematico </vt:lpstr>
      <vt:lpstr>Algoritmo Laplacian</vt:lpstr>
      <vt:lpstr>Algoritmo Laplacian</vt:lpstr>
      <vt:lpstr>Algoritmo Laplacian</vt:lpstr>
      <vt:lpstr>Canny Edge Detector</vt:lpstr>
      <vt:lpstr>Canny Edge Detector</vt:lpstr>
      <vt:lpstr>Classificazione</vt:lpstr>
      <vt:lpstr>K-Nearest Neighbors</vt:lpstr>
      <vt:lpstr>K-Nearest Neighbors</vt:lpstr>
      <vt:lpstr>Approcci con il deep learning</vt:lpstr>
      <vt:lpstr>Approcci con il deep learning</vt:lpstr>
      <vt:lpstr>Approcci con il deep learning</vt:lpstr>
      <vt:lpstr>Rumore</vt:lpstr>
      <vt:lpstr>Cos'è il filtraggio?</vt:lpstr>
      <vt:lpstr>PowerPoint Presentation</vt:lpstr>
      <vt:lpstr>PowerPoint Presentation</vt:lpstr>
      <vt:lpstr>Segmentazione</vt:lpstr>
      <vt:lpstr>Tipi principali di segmentazione</vt:lpstr>
      <vt:lpstr>Tecniche comuni:</vt:lpstr>
      <vt:lpstr>PowerPoint Presentation</vt:lpstr>
      <vt:lpstr> L’accuracy è la percentuale di predizioni corrette  Accuracy=(Numero di predizioni corrette)/(Numero totale di predizioni)  </vt:lpstr>
      <vt:lpstr>F_1=(Precision ×Recall)/(Precision+Recall)</vt:lpstr>
      <vt:lpstr>Metriche per il rilevamento e la segmantazione</vt:lpstr>
    </vt:vector>
  </TitlesOfParts>
  <Company>Hitachi Rail STS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MIRZAAGHA, Michael</dc:creator>
  <cp:lastModifiedBy>MIRZAAGHA, Michael</cp:lastModifiedBy>
  <cp:revision>2</cp:revision>
  <dcterms:created xsi:type="dcterms:W3CDTF">2025-10-13T09:50:34Z</dcterms:created>
  <dcterms:modified xsi:type="dcterms:W3CDTF">2025-11-26T21:10:38Z</dcterms:modified>
</cp:coreProperties>
</file>